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5" r:id="rId4"/>
    <p:sldId id="307" r:id="rId5"/>
    <p:sldId id="309" r:id="rId6"/>
    <p:sldId id="311" r:id="rId7"/>
    <p:sldId id="312" r:id="rId8"/>
    <p:sldId id="313" r:id="rId9"/>
    <p:sldId id="319" r:id="rId10"/>
    <p:sldId id="316" r:id="rId11"/>
    <p:sldId id="320" r:id="rId12"/>
    <p:sldId id="295" r:id="rId13"/>
    <p:sldId id="300" r:id="rId14"/>
    <p:sldId id="322" r:id="rId15"/>
    <p:sldId id="302" r:id="rId16"/>
    <p:sldId id="298" r:id="rId17"/>
    <p:sldId id="303" r:id="rId18"/>
    <p:sldId id="296" r:id="rId19"/>
    <p:sldId id="273" r:id="rId20"/>
    <p:sldId id="301" r:id="rId21"/>
    <p:sldId id="297" r:id="rId22"/>
    <p:sldId id="321" r:id="rId23"/>
    <p:sldId id="285" r:id="rId24"/>
    <p:sldId id="286" r:id="rId25"/>
    <p:sldId id="304" r:id="rId26"/>
    <p:sldId id="323" r:id="rId27"/>
    <p:sldId id="324" r:id="rId28"/>
    <p:sldId id="29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1172398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2344796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3517193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4689592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5861989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7034387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8206785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9379184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2767" autoAdjust="0"/>
  </p:normalViewPr>
  <p:slideViewPr>
    <p:cSldViewPr>
      <p:cViewPr varScale="1">
        <p:scale>
          <a:sx n="37" d="100"/>
          <a:sy n="37" d="100"/>
        </p:scale>
        <p:origin x="994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2819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344796" latinLnBrk="0">
      <a:defRPr sz="3100">
        <a:latin typeface="+mj-lt"/>
        <a:ea typeface="+mj-ea"/>
        <a:cs typeface="+mj-cs"/>
        <a:sym typeface="Calibri"/>
      </a:defRPr>
    </a:lvl1pPr>
    <a:lvl2pPr indent="228600" defTabSz="2344796" latinLnBrk="0">
      <a:defRPr sz="3100">
        <a:latin typeface="+mj-lt"/>
        <a:ea typeface="+mj-ea"/>
        <a:cs typeface="+mj-cs"/>
        <a:sym typeface="Calibri"/>
      </a:defRPr>
    </a:lvl2pPr>
    <a:lvl3pPr indent="457200" defTabSz="2344796" latinLnBrk="0">
      <a:defRPr sz="3100">
        <a:latin typeface="+mj-lt"/>
        <a:ea typeface="+mj-ea"/>
        <a:cs typeface="+mj-cs"/>
        <a:sym typeface="Calibri"/>
      </a:defRPr>
    </a:lvl3pPr>
    <a:lvl4pPr indent="685800" defTabSz="2344796" latinLnBrk="0">
      <a:defRPr sz="3100">
        <a:latin typeface="+mj-lt"/>
        <a:ea typeface="+mj-ea"/>
        <a:cs typeface="+mj-cs"/>
        <a:sym typeface="Calibri"/>
      </a:defRPr>
    </a:lvl4pPr>
    <a:lvl5pPr indent="914400" defTabSz="2344796" latinLnBrk="0">
      <a:defRPr sz="3100">
        <a:latin typeface="+mj-lt"/>
        <a:ea typeface="+mj-ea"/>
        <a:cs typeface="+mj-cs"/>
        <a:sym typeface="Calibri"/>
      </a:defRPr>
    </a:lvl5pPr>
    <a:lvl6pPr indent="1143000" defTabSz="2344796" latinLnBrk="0">
      <a:defRPr sz="3100">
        <a:latin typeface="+mj-lt"/>
        <a:ea typeface="+mj-ea"/>
        <a:cs typeface="+mj-cs"/>
        <a:sym typeface="Calibri"/>
      </a:defRPr>
    </a:lvl6pPr>
    <a:lvl7pPr indent="1371600" defTabSz="2344796" latinLnBrk="0">
      <a:defRPr sz="3100">
        <a:latin typeface="+mj-lt"/>
        <a:ea typeface="+mj-ea"/>
        <a:cs typeface="+mj-cs"/>
        <a:sym typeface="Calibri"/>
      </a:defRPr>
    </a:lvl7pPr>
    <a:lvl8pPr indent="1600200" defTabSz="2344796" latinLnBrk="0">
      <a:defRPr sz="3100">
        <a:latin typeface="+mj-lt"/>
        <a:ea typeface="+mj-ea"/>
        <a:cs typeface="+mj-cs"/>
        <a:sym typeface="Calibri"/>
      </a:defRPr>
    </a:lvl8pPr>
    <a:lvl9pPr indent="1828800" defTabSz="2344796" latinLnBrk="0">
      <a:defRPr sz="31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40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 give some choices to 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choose,so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that</a:t>
            </a:r>
          </a:p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kumimoji="0" lang="en-US" altLang="zh-TW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ivilian</a:t>
            </a:r>
            <a:r>
              <a:rPr kumimoji="0" lang="en-US" altLang="zh-TW" sz="32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 can notice more effectively</a:t>
            </a:r>
            <a:endParaRPr kumimoji="0" lang="zh-TW" altLang="en-US" sz="32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25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29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上傳到資料庫 可手動更改楚里狀況</a:t>
            </a:r>
            <a:endParaRPr lang="en-US" altLang="zh-TW" dirty="0" smtClean="0"/>
          </a:p>
          <a:p>
            <a:r>
              <a:rPr lang="en-US" altLang="zh-TW" dirty="0" smtClean="0"/>
              <a:t>User</a:t>
            </a:r>
            <a:r>
              <a:rPr lang="en-US" altLang="zh-TW" baseline="0" dirty="0" smtClean="0"/>
              <a:t> to organ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268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Organ to user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43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離</a:t>
            </a:r>
            <a:r>
              <a:rPr lang="en-US" altLang="zh-TW" dirty="0" smtClean="0"/>
              <a:t>user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592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16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268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回復功能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591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309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41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5253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適地性基於位置的服務</a:t>
            </a:r>
          </a:p>
          <a:p>
            <a:r>
              <a:t>最大的不同ANIMAP基於位置，一般基於帳號</a:t>
            </a:r>
          </a:p>
        </p:txBody>
      </p:sp>
    </p:spTree>
    <p:extLst>
      <p:ext uri="{BB962C8B-B14F-4D97-AF65-F5344CB8AC3E}">
        <p14:creationId xmlns:p14="http://schemas.microsoft.com/office/powerpoint/2010/main" val="9317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適地性基於位置的服務</a:t>
            </a:r>
          </a:p>
          <a:p>
            <a:r>
              <a:t>最大的不同ANIMAP基於位置，一般基於帳號</a:t>
            </a:r>
          </a:p>
        </p:txBody>
      </p:sp>
    </p:spTree>
    <p:extLst>
      <p:ext uri="{BB962C8B-B14F-4D97-AF65-F5344CB8AC3E}">
        <p14:creationId xmlns:p14="http://schemas.microsoft.com/office/powerpoint/2010/main" val="17141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dirty="0" smtClean="0"/>
              <a:t>1.</a:t>
            </a:r>
            <a:r>
              <a:rPr lang="en-US" altLang="zh-TW" sz="3200" dirty="0" smtClean="0">
                <a:latin typeface="微軟正黑體"/>
                <a:ea typeface="微軟正黑體"/>
                <a:cs typeface="微軟正黑體"/>
              </a:rPr>
              <a:t> Traditional website presents a lot</a:t>
            </a:r>
          </a:p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3200" dirty="0" smtClean="0">
                <a:latin typeface="微軟正黑體"/>
                <a:ea typeface="微軟正黑體"/>
                <a:cs typeface="微軟正黑體"/>
              </a:rPr>
              <a:t>of friends’ </a:t>
            </a:r>
            <a:r>
              <a:rPr lang="en-US" altLang="zh-TW" sz="3200" dirty="0" err="1" smtClean="0">
                <a:latin typeface="微軟正黑體"/>
                <a:ea typeface="微軟正黑體"/>
                <a:cs typeface="微軟正黑體"/>
              </a:rPr>
              <a:t>posts,but</a:t>
            </a:r>
            <a:r>
              <a:rPr lang="en-US" altLang="zh-TW" sz="3200" dirty="0" smtClean="0">
                <a:latin typeface="微軟正黑體"/>
                <a:ea typeface="微軟正黑體"/>
                <a:cs typeface="微軟正黑體"/>
              </a:rPr>
              <a:t> it won’t present the surroundings nearby their areas. </a:t>
            </a:r>
          </a:p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3200" dirty="0" smtClean="0">
                <a:latin typeface="微軟正黑體"/>
                <a:ea typeface="微軟正黑體"/>
                <a:cs typeface="微軟正黑體"/>
              </a:rPr>
              <a:t>So that is weak of </a:t>
            </a:r>
            <a:r>
              <a:rPr lang="en-US" altLang="zh-TW" sz="3200" dirty="0" smtClean="0">
                <a:latin typeface="微軟正黑體"/>
                <a:ea typeface="微軟正黑體"/>
                <a:cs typeface="微軟正黑體"/>
                <a:sym typeface="Helvetica Neue Black Condensed"/>
              </a:rPr>
              <a:t>Location-based service</a:t>
            </a:r>
          </a:p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 This application can present the posts surrounding us by map , so ANIMAP includes more </a:t>
            </a:r>
            <a:r>
              <a:rPr lang="en-US" altLang="zh-TW" sz="3200" b="1" u="sng" dirty="0" smtClean="0">
                <a:latin typeface="微軟正黑體"/>
                <a:ea typeface="微軟正黑體"/>
                <a:cs typeface="微軟正黑體"/>
                <a:sym typeface="Helvetica Neue Black Condensed"/>
              </a:rPr>
              <a:t>Location-based service function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3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BECAUSE</a:t>
            </a:r>
            <a:r>
              <a:rPr lang="en-US" altLang="zh-TW" baseline="0" dirty="0" smtClean="0"/>
              <a:t> WE found the traditional website can’t bring us reality </a:t>
            </a:r>
            <a:r>
              <a:rPr lang="en-US" altLang="zh-TW" baseline="0" dirty="0" err="1" smtClean="0"/>
              <a:t>help,so</a:t>
            </a:r>
            <a:r>
              <a:rPr lang="en-US" altLang="zh-TW" baseline="0" dirty="0" smtClean="0"/>
              <a:t> we </a:t>
            </a:r>
            <a:r>
              <a:rPr lang="en-US" altLang="zh-TW" baseline="0" dirty="0" err="1" smtClean="0"/>
              <a:t>creat</a:t>
            </a:r>
            <a:r>
              <a:rPr lang="en-US" altLang="zh-TW" baseline="0" dirty="0" smtClean="0"/>
              <a:t> ANIMAP to </a:t>
            </a:r>
            <a:r>
              <a:rPr lang="en-US" altLang="zh-TW" baseline="0" dirty="0" err="1" smtClean="0"/>
              <a:t>revent</a:t>
            </a:r>
            <a:r>
              <a:rPr lang="en-US" altLang="zh-TW" baseline="0" dirty="0" smtClean="0"/>
              <a:t> from the disaster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041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495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地理柵欄的定義為，以使用者為中心，接收到固定範圍內的資訊。</a:t>
            </a:r>
            <a:endParaRPr lang="en-US" altLang="zh-TW" dirty="0" smtClean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當使用者在</a:t>
            </a:r>
            <a:r>
              <a:rPr lang="en-US" altLang="zh-TW" dirty="0" smtClean="0"/>
              <a:t>a</a:t>
            </a:r>
            <a:r>
              <a:rPr lang="zh-TW" altLang="en-US" dirty="0" smtClean="0"/>
              <a:t>點時，會接讀取</a:t>
            </a:r>
            <a:r>
              <a:rPr lang="en-US" altLang="zh-TW" dirty="0" smtClean="0"/>
              <a:t>a</a:t>
            </a:r>
            <a:r>
              <a:rPr lang="zh-TW" altLang="en-US" dirty="0" smtClean="0"/>
              <a:t>點附近的影片內容；當使用者來到</a:t>
            </a:r>
            <a:r>
              <a:rPr lang="en-US" altLang="zh-TW" dirty="0" smtClean="0"/>
              <a:t>b</a:t>
            </a:r>
            <a:r>
              <a:rPr lang="zh-TW" altLang="en-US" dirty="0" smtClean="0"/>
              <a:t>點將會讀取到</a:t>
            </a:r>
            <a:r>
              <a:rPr lang="en-US" altLang="zh-TW" dirty="0" smtClean="0"/>
              <a:t>B</a:t>
            </a:r>
            <a:r>
              <a:rPr lang="zh-TW" altLang="en-US" dirty="0" smtClean="0"/>
              <a:t>點附近的影片內容。</a:t>
            </a:r>
            <a:endParaRPr lang="en-US" altLang="zh-TW" dirty="0" smtClean="0"/>
          </a:p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0" dirty="0" smtClean="0">
                <a:latin typeface="+mj-lt"/>
              </a:rPr>
              <a:t>Reduce the processor’s loading</a:t>
            </a:r>
            <a:r>
              <a:rPr lang="zh-TW" altLang="en-US" sz="3100" b="0" dirty="0" smtClean="0">
                <a:latin typeface="+mj-lt"/>
              </a:rPr>
              <a:t>，</a:t>
            </a:r>
            <a:r>
              <a:rPr lang="en-US" altLang="zh-TW" sz="3200" b="0" dirty="0" smtClean="0">
                <a:latin typeface="+mj-lt"/>
              </a:rPr>
              <a:t>focus on specific posts</a:t>
            </a:r>
          </a:p>
        </p:txBody>
      </p:sp>
    </p:spTree>
    <p:extLst>
      <p:ext uri="{BB962C8B-B14F-4D97-AF65-F5344CB8AC3E}">
        <p14:creationId xmlns:p14="http://schemas.microsoft.com/office/powerpoint/2010/main" val="240860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3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828918" y="4261346"/>
            <a:ext cx="20727752" cy="2940392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57837" y="7773299"/>
            <a:ext cx="17069913" cy="350560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1723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23447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3517193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4689592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 txBox="1">
            <a:spLocks noGrp="1"/>
          </p:cNvSpPr>
          <p:nvPr>
            <p:ph type="title"/>
          </p:nvPr>
        </p:nvSpPr>
        <p:spPr>
          <a:xfrm>
            <a:off x="17679550" y="549340"/>
            <a:ext cx="5486758" cy="11704406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549340"/>
            <a:ext cx="16053845" cy="11704406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大標題文字"/>
          <p:cNvSpPr txBox="1">
            <a:spLocks noGrp="1"/>
          </p:cNvSpPr>
          <p:nvPr>
            <p:ph type="title"/>
          </p:nvPr>
        </p:nvSpPr>
        <p:spPr>
          <a:xfrm>
            <a:off x="1828918" y="4261346"/>
            <a:ext cx="20727752" cy="2940393"/>
          </a:xfrm>
          <a:prstGeom prst="rect">
            <a:avLst/>
          </a:prstGeom>
        </p:spPr>
        <p:txBody>
          <a:bodyPr lIns="117239" tIns="117239" rIns="117239" bIns="117239"/>
          <a:lstStyle/>
          <a:p>
            <a:r>
              <a:t>大標題文字</a:t>
            </a:r>
          </a:p>
        </p:txBody>
      </p:sp>
      <p:sp>
        <p:nvSpPr>
          <p:cNvPr id="11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57836" y="7773299"/>
            <a:ext cx="17069914" cy="3505609"/>
          </a:xfrm>
          <a:prstGeom prst="rect">
            <a:avLst/>
          </a:prstGeom>
        </p:spPr>
        <p:txBody>
          <a:bodyPr lIns="117239" tIns="117239" rIns="117239" bIns="117239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8" y="12733503"/>
            <a:ext cx="660102" cy="691679"/>
          </a:xfrm>
          <a:prstGeom prst="rect">
            <a:avLst/>
          </a:prstGeom>
        </p:spPr>
        <p:txBody>
          <a:bodyPr lIns="117239" tIns="117239" rIns="117239" bIns="11723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>
            <a:spLocks noGrp="1"/>
          </p:cNvSpPr>
          <p:nvPr>
            <p:ph type="title"/>
          </p:nvPr>
        </p:nvSpPr>
        <p:spPr>
          <a:xfrm>
            <a:off x="1219280" y="549337"/>
            <a:ext cx="21947030" cy="2286268"/>
          </a:xfrm>
          <a:prstGeom prst="rect">
            <a:avLst/>
          </a:prstGeom>
        </p:spPr>
        <p:txBody>
          <a:bodyPr lIns="117239" tIns="117239" rIns="117239" bIns="117239"/>
          <a:lstStyle/>
          <a:p>
            <a:r>
              <a:t>大標題文字</a:t>
            </a:r>
          </a:p>
        </p:txBody>
      </p:sp>
      <p:sp>
        <p:nvSpPr>
          <p:cNvPr id="120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3200769"/>
            <a:ext cx="21947030" cy="9052977"/>
          </a:xfrm>
          <a:prstGeom prst="rect">
            <a:avLst/>
          </a:prstGeom>
        </p:spPr>
        <p:txBody>
          <a:bodyPr lIns="117239" tIns="117239" rIns="117239" bIns="117239"/>
          <a:lstStyle>
            <a:lvl1pPr marL="879297" indent="-879297"/>
            <a:lvl2pPr marL="2006917" indent="-834519"/>
            <a:lvl3pPr marL="3120090" indent="-775294"/>
            <a:lvl4pPr marL="4459709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8" y="12733503"/>
            <a:ext cx="660102" cy="691679"/>
          </a:xfrm>
          <a:prstGeom prst="rect">
            <a:avLst/>
          </a:prstGeom>
        </p:spPr>
        <p:txBody>
          <a:bodyPr lIns="117239" tIns="117239" rIns="117239" bIns="11723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xfrm>
            <a:off x="1926293" y="8814821"/>
            <a:ext cx="20727751" cy="2724468"/>
          </a:xfrm>
          <a:prstGeom prst="rect">
            <a:avLst/>
          </a:prstGeom>
        </p:spPr>
        <p:txBody>
          <a:bodyPr anchor="t"/>
          <a:lstStyle>
            <a:lvl1pPr algn="l">
              <a:defRPr sz="10300" b="1" cap="all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26293" y="5814098"/>
            <a:ext cx="20727751" cy="30007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1pPr>
            <a:lvl2pPr marL="0" indent="1172398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2pPr>
            <a:lvl3pPr marL="0" indent="2344796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3pPr>
            <a:lvl4pPr marL="0" indent="3517193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4pPr>
            <a:lvl5pPr marL="0" indent="4689592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219280" y="3200770"/>
            <a:ext cx="10770301" cy="9052975"/>
          </a:xfrm>
          <a:prstGeom prst="rect">
            <a:avLst/>
          </a:prstGeom>
        </p:spPr>
        <p:txBody>
          <a:bodyPr/>
          <a:lstStyle>
            <a:lvl1pPr>
              <a:spcBef>
                <a:spcPts val="1700"/>
              </a:spcBef>
              <a:defRPr sz="7200"/>
            </a:lvl1pPr>
            <a:lvl2pPr marL="2023332" indent="-850934">
              <a:spcBef>
                <a:spcPts val="1700"/>
              </a:spcBef>
              <a:defRPr sz="7200"/>
            </a:lvl2pPr>
            <a:lvl3pPr marL="3172370" indent="-827574">
              <a:spcBef>
                <a:spcPts val="1700"/>
              </a:spcBef>
              <a:defRPr sz="7200"/>
            </a:lvl3pPr>
            <a:lvl4pPr marL="4434722" indent="-917528">
              <a:spcBef>
                <a:spcPts val="1700"/>
              </a:spcBef>
              <a:defRPr sz="7200"/>
            </a:lvl4pPr>
            <a:lvl5pPr marL="5607120" indent="-917528">
              <a:spcBef>
                <a:spcPts val="1700"/>
              </a:spcBef>
              <a:defRPr sz="7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19280" y="3070582"/>
            <a:ext cx="10774537" cy="127967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400"/>
              </a:spcBef>
              <a:buSzTx/>
              <a:buFontTx/>
              <a:buNone/>
              <a:defRPr sz="6200" b="1"/>
            </a:lvl1pPr>
            <a:lvl2pPr marL="0" indent="1172398">
              <a:spcBef>
                <a:spcPts val="1400"/>
              </a:spcBef>
              <a:buSzTx/>
              <a:buFontTx/>
              <a:buNone/>
              <a:defRPr sz="6200" b="1"/>
            </a:lvl2pPr>
            <a:lvl3pPr marL="0" indent="2344796">
              <a:spcBef>
                <a:spcPts val="1400"/>
              </a:spcBef>
              <a:buSzTx/>
              <a:buFontTx/>
              <a:buNone/>
              <a:defRPr sz="6200" b="1"/>
            </a:lvl3pPr>
            <a:lvl4pPr marL="0" indent="3517193">
              <a:spcBef>
                <a:spcPts val="1400"/>
              </a:spcBef>
              <a:buSzTx/>
              <a:buFontTx/>
              <a:buNone/>
              <a:defRPr sz="6200" b="1"/>
            </a:lvl4pPr>
            <a:lvl5pPr marL="0" indent="4689592">
              <a:spcBef>
                <a:spcPts val="1400"/>
              </a:spcBef>
              <a:buSzTx/>
              <a:buFontTx/>
              <a:buNone/>
              <a:defRPr sz="62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12387543" y="3070582"/>
            <a:ext cx="10778771" cy="127967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400"/>
              </a:spcBef>
              <a:buSzTx/>
              <a:buFontTx/>
              <a:buNone/>
              <a:defRPr sz="6200" b="1"/>
            </a:pPr>
            <a:endParaRPr/>
          </a:p>
        </p:txBody>
      </p:sp>
      <p:sp>
        <p:nvSpPr>
          <p:cNvPr id="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xfrm>
            <a:off x="1219284" y="546165"/>
            <a:ext cx="8022691" cy="2324369"/>
          </a:xfrm>
          <a:prstGeom prst="rect">
            <a:avLst/>
          </a:prstGeom>
        </p:spPr>
        <p:txBody>
          <a:bodyPr anchor="b"/>
          <a:lstStyle>
            <a:lvl1pPr algn="l">
              <a:defRPr sz="5100" b="1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34087" y="546163"/>
            <a:ext cx="13632222" cy="11707582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>
            <a:spLocks noGrp="1"/>
          </p:cNvSpPr>
          <p:nvPr>
            <p:ph type="body" sz="half" idx="13"/>
          </p:nvPr>
        </p:nvSpPr>
        <p:spPr>
          <a:xfrm>
            <a:off x="1219283" y="2870534"/>
            <a:ext cx="8022692" cy="938321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800"/>
              </a:spcBef>
              <a:buSzTx/>
              <a:buFontTx/>
              <a:buNone/>
              <a:defRPr sz="3600"/>
            </a:pPr>
            <a:endParaRPr/>
          </a:p>
        </p:txBody>
      </p:sp>
      <p:sp>
        <p:nvSpPr>
          <p:cNvPr id="7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xfrm>
            <a:off x="4779745" y="9602312"/>
            <a:ext cx="14631355" cy="1133609"/>
          </a:xfrm>
          <a:prstGeom prst="rect">
            <a:avLst/>
          </a:prstGeom>
        </p:spPr>
        <p:txBody>
          <a:bodyPr anchor="b"/>
          <a:lstStyle>
            <a:lvl1pPr algn="l">
              <a:defRPr sz="5100" b="1"/>
            </a:lvl1pPr>
          </a:lstStyle>
          <a:p>
            <a:r>
              <a:t>大標題文字</a:t>
            </a:r>
          </a:p>
        </p:txBody>
      </p:sp>
      <p:sp>
        <p:nvSpPr>
          <p:cNvPr id="83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4779745" y="1225692"/>
            <a:ext cx="14631355" cy="8230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79745" y="10735919"/>
            <a:ext cx="14631355" cy="16099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SzTx/>
              <a:buFontTx/>
              <a:buNone/>
              <a:defRPr sz="3600"/>
            </a:lvl1pPr>
            <a:lvl2pPr marL="0" indent="1172398">
              <a:spcBef>
                <a:spcPts val="800"/>
              </a:spcBef>
              <a:buSzTx/>
              <a:buFontTx/>
              <a:buNone/>
              <a:defRPr sz="3600"/>
            </a:lvl2pPr>
            <a:lvl3pPr marL="0" indent="2344796">
              <a:spcBef>
                <a:spcPts val="800"/>
              </a:spcBef>
              <a:buSzTx/>
              <a:buFontTx/>
              <a:buNone/>
              <a:defRPr sz="3600"/>
            </a:lvl3pPr>
            <a:lvl4pPr marL="0" indent="3517193">
              <a:spcBef>
                <a:spcPts val="800"/>
              </a:spcBef>
              <a:buSzTx/>
              <a:buFontTx/>
              <a:buNone/>
              <a:defRPr sz="3600"/>
            </a:lvl4pPr>
            <a:lvl5pPr marL="0" indent="4689592">
              <a:spcBef>
                <a:spcPts val="800"/>
              </a:spcBef>
              <a:buSzTx/>
              <a:buFontTx/>
              <a:buNone/>
              <a:defRPr sz="3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219280" y="549338"/>
            <a:ext cx="21947030" cy="228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17239" tIns="117239" rIns="117239" bIns="11723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3200770"/>
            <a:ext cx="21947030" cy="905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17239" tIns="117239" rIns="117239" bIns="11723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4" y="12733502"/>
            <a:ext cx="660105" cy="691681"/>
          </a:xfrm>
          <a:prstGeom prst="rect">
            <a:avLst/>
          </a:prstGeom>
          <a:ln w="12700">
            <a:miter lim="400000"/>
          </a:ln>
        </p:spPr>
        <p:txBody>
          <a:bodyPr wrap="none" lIns="117239" tIns="117239" rIns="117239" bIns="117239" anchor="ctr">
            <a:spAutoFit/>
          </a:bodyPr>
          <a:lstStyle>
            <a:lvl1pPr algn="r">
              <a:defRPr sz="3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879297" marR="0" indent="-879297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2006917" marR="0" indent="-834519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–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3120091" marR="0" indent="-775295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4459709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–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5632108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»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6804506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7976903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9149302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10321700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72398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344796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517193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689592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861989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7034387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206785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379184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5.png"/><Relationship Id="rId9" Type="http://schemas.openxmlformats.org/officeDocument/2006/relationships/image" Target="../media/image46.jpe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722784544.mp4" descr="722784544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291932" y="-726712"/>
            <a:ext cx="26967864" cy="1516942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矩形"/>
          <p:cNvSpPr/>
          <p:nvPr/>
        </p:nvSpPr>
        <p:spPr>
          <a:xfrm>
            <a:off x="-42334" y="-42334"/>
            <a:ext cx="24468668" cy="13800668"/>
          </a:xfrm>
          <a:prstGeom prst="rect">
            <a:avLst/>
          </a:prstGeom>
          <a:solidFill>
            <a:srgbClr val="FFFFFF">
              <a:alpha val="7891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584200">
              <a:defRPr sz="2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41" name="image6.png" descr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09634" y="4440832"/>
            <a:ext cx="3564748" cy="4834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8889" t="21653" r="13999" b="18691"/>
          <a:stretch>
            <a:fillRect/>
          </a:stretch>
        </p:blipFill>
        <p:spPr>
          <a:xfrm>
            <a:off x="8663608" y="3916678"/>
            <a:ext cx="15466393" cy="924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06" t="6497" r="50602" b="63801"/>
          <a:stretch>
            <a:fillRect/>
          </a:stretch>
        </p:blipFill>
        <p:spPr>
          <a:xfrm>
            <a:off x="10228907" y="4927599"/>
            <a:ext cx="127581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70388" t="63524" r="4631" b="4396"/>
          <a:stretch>
            <a:fillRect/>
          </a:stretch>
        </p:blipFill>
        <p:spPr>
          <a:xfrm>
            <a:off x="12597082" y="5765800"/>
            <a:ext cx="1398318" cy="13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73" t="29664" r="48793" b="35882"/>
          <a:stretch>
            <a:fillRect/>
          </a:stretch>
        </p:blipFill>
        <p:spPr>
          <a:xfrm>
            <a:off x="9726451" y="7442200"/>
            <a:ext cx="1373349" cy="147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4815" t="4715" r="71097" b="61425"/>
          <a:stretch>
            <a:fillRect/>
          </a:stretch>
        </p:blipFill>
        <p:spPr>
          <a:xfrm>
            <a:off x="12520022" y="9042399"/>
            <a:ext cx="1348379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06" t="6497" r="50602" b="63801"/>
          <a:stretch>
            <a:fillRect/>
          </a:stretch>
        </p:blipFill>
        <p:spPr>
          <a:xfrm>
            <a:off x="17975908" y="9220199"/>
            <a:ext cx="127581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70388" t="63524" r="4631" b="4396"/>
          <a:stretch>
            <a:fillRect/>
          </a:stretch>
        </p:blipFill>
        <p:spPr>
          <a:xfrm>
            <a:off x="16254682" y="6248399"/>
            <a:ext cx="1398318" cy="137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40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73" t="29664" r="48793" b="35882"/>
          <a:stretch>
            <a:fillRect/>
          </a:stretch>
        </p:blipFill>
        <p:spPr>
          <a:xfrm>
            <a:off x="18032252" y="4419600"/>
            <a:ext cx="1373349" cy="147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40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4815" t="4715" r="71097" b="61425"/>
          <a:stretch>
            <a:fillRect/>
          </a:stretch>
        </p:blipFill>
        <p:spPr>
          <a:xfrm>
            <a:off x="19428821" y="7238999"/>
            <a:ext cx="1348379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sp>
        <p:nvSpPr>
          <p:cNvPr id="409" name="圓形"/>
          <p:cNvSpPr/>
          <p:nvPr/>
        </p:nvSpPr>
        <p:spPr>
          <a:xfrm>
            <a:off x="10192098" y="4875609"/>
            <a:ext cx="1350720" cy="13739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0" name="圓形"/>
          <p:cNvSpPr/>
          <p:nvPr/>
        </p:nvSpPr>
        <p:spPr>
          <a:xfrm>
            <a:off x="9663951" y="74156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1" name="圓形"/>
          <p:cNvSpPr/>
          <p:nvPr/>
        </p:nvSpPr>
        <p:spPr>
          <a:xfrm>
            <a:off x="12546851" y="56884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2" name="圓形"/>
          <p:cNvSpPr/>
          <p:nvPr/>
        </p:nvSpPr>
        <p:spPr>
          <a:xfrm>
            <a:off x="12445251" y="90031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3" name="圓形"/>
          <p:cNvSpPr/>
          <p:nvPr/>
        </p:nvSpPr>
        <p:spPr>
          <a:xfrm>
            <a:off x="17969751" y="43930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4" name="圓形"/>
          <p:cNvSpPr/>
          <p:nvPr/>
        </p:nvSpPr>
        <p:spPr>
          <a:xfrm>
            <a:off x="17939097" y="9168209"/>
            <a:ext cx="1350719" cy="13739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5" name="圓形"/>
          <p:cNvSpPr/>
          <p:nvPr/>
        </p:nvSpPr>
        <p:spPr>
          <a:xfrm>
            <a:off x="19354051" y="71997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6" name="圓形"/>
          <p:cNvSpPr/>
          <p:nvPr/>
        </p:nvSpPr>
        <p:spPr>
          <a:xfrm>
            <a:off x="16204451" y="61710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17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0864" y="6502400"/>
            <a:ext cx="1049129" cy="2134394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核 心…"/>
          <p:cNvSpPr txBox="1"/>
          <p:nvPr/>
        </p:nvSpPr>
        <p:spPr>
          <a:xfrm>
            <a:off x="958752" y="522784"/>
            <a:ext cx="9702974" cy="114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smtClean="0">
                <a:latin typeface="+mj-ea"/>
              </a:rPr>
              <a:t>ANIMAP - </a:t>
            </a:r>
            <a:r>
              <a:rPr lang="en-US" dirty="0">
                <a:latin typeface="+mj-ea"/>
              </a:rPr>
              <a:t> </a:t>
            </a:r>
            <a:r>
              <a:rPr lang="en-US" dirty="0" smtClean="0">
                <a:latin typeface="+mj-ea"/>
              </a:rPr>
              <a:t>Nucleus Concept</a:t>
            </a:r>
            <a:endParaRPr dirty="0">
              <a:latin typeface="+mj-ea"/>
            </a:endParaRPr>
          </a:p>
        </p:txBody>
      </p:sp>
      <p:sp>
        <p:nvSpPr>
          <p:cNvPr id="30" name="減 輕 處 理 器 負 擔"/>
          <p:cNvSpPr txBox="1"/>
          <p:nvPr/>
        </p:nvSpPr>
        <p:spPr>
          <a:xfrm>
            <a:off x="27970" y="4976843"/>
            <a:ext cx="8803540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sz="4800" b="0" dirty="0" smtClean="0">
                <a:latin typeface="+mj-lt"/>
              </a:rPr>
              <a:t>Reduce the processor’s loading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4800" b="0" dirty="0">
                <a:latin typeface="+mj-lt"/>
              </a:rPr>
              <a:t>Users can focus on specific </a:t>
            </a:r>
            <a:r>
              <a:rPr lang="en-US" altLang="zh-TW" sz="4800" b="0" dirty="0" smtClean="0">
                <a:latin typeface="+mj-lt"/>
              </a:rPr>
              <a:t>posts surrounding them</a:t>
            </a:r>
            <a:endParaRPr lang="en-US" altLang="zh-TW" sz="4800" b="0" dirty="0">
              <a:latin typeface="+mj-lt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9296427" y="4428929"/>
            <a:ext cx="5631877" cy="617348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939124" y="8573177"/>
            <a:ext cx="442186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</a:t>
            </a:r>
            <a:endParaRPr kumimoji="0" lang="zh-TW" altLang="en-US" sz="4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15939658" y="4355456"/>
            <a:ext cx="5631877" cy="617348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8802839" y="8169447"/>
            <a:ext cx="415396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6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</a:t>
            </a:r>
            <a:endParaRPr kumimoji="0" lang="zh-TW" altLang="en-US" sz="4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核 心…"/>
          <p:cNvSpPr txBox="1"/>
          <p:nvPr/>
        </p:nvSpPr>
        <p:spPr>
          <a:xfrm>
            <a:off x="529109" y="1878127"/>
            <a:ext cx="21321539" cy="188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>
                <a:latin typeface="+mj-ea"/>
              </a:rPr>
              <a:t>Geofencing</a:t>
            </a:r>
            <a:r>
              <a:rPr lang="en-US" dirty="0" smtClean="0">
                <a:latin typeface="+mj-ea"/>
              </a:rPr>
              <a:t> : </a:t>
            </a:r>
            <a:r>
              <a:rPr lang="en-US" sz="4800" dirty="0">
                <a:ea typeface="微軟正黑體"/>
                <a:cs typeface="微軟正黑體"/>
                <a:sym typeface="微軟正黑體"/>
              </a:rPr>
              <a:t>Defined as the user </a:t>
            </a:r>
            <a:r>
              <a:rPr lang="en-US" sz="4800" dirty="0" smtClean="0">
                <a:ea typeface="微軟正黑體"/>
                <a:cs typeface="微軟正黑體"/>
                <a:sym typeface="微軟正黑體"/>
              </a:rPr>
              <a:t>center, which </a:t>
            </a:r>
            <a:r>
              <a:rPr lang="en-US" sz="4800" dirty="0">
                <a:ea typeface="微軟正黑體"/>
                <a:cs typeface="微軟正黑體"/>
                <a:sym typeface="微軟正黑體"/>
              </a:rPr>
              <a:t>could </a:t>
            </a:r>
            <a:r>
              <a:rPr lang="en-US" sz="4800" dirty="0" smtClean="0">
                <a:ea typeface="微軟正黑體"/>
                <a:cs typeface="微軟正黑體"/>
                <a:sym typeface="微軟正黑體"/>
              </a:rPr>
              <a:t>receive </a:t>
            </a:r>
            <a:r>
              <a:rPr lang="en-US" sz="4800" dirty="0">
                <a:ea typeface="微軟正黑體"/>
                <a:cs typeface="微軟正黑體"/>
                <a:sym typeface="微軟正黑體"/>
              </a:rPr>
              <a:t>information </a:t>
            </a:r>
            <a:endParaRPr lang="en-US" sz="4800" dirty="0" smtClean="0">
              <a:ea typeface="微軟正黑體"/>
              <a:cs typeface="微軟正黑體"/>
              <a:sym typeface="微軟正黑體"/>
            </a:endParaRPr>
          </a:p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800" dirty="0">
                <a:ea typeface="微軟正黑體"/>
                <a:cs typeface="微軟正黑體"/>
                <a:sym typeface="微軟正黑體"/>
              </a:rPr>
              <a:t> </a:t>
            </a:r>
            <a:r>
              <a:rPr lang="en-US" sz="4800" dirty="0" smtClean="0">
                <a:ea typeface="微軟正黑體"/>
                <a:cs typeface="微軟正黑體"/>
                <a:sym typeface="微軟正黑體"/>
              </a:rPr>
              <a:t>                         within </a:t>
            </a:r>
            <a:r>
              <a:rPr lang="en-US" sz="4800" dirty="0">
                <a:ea typeface="微軟正黑體"/>
                <a:cs typeface="微軟正黑體"/>
                <a:sym typeface="微軟正黑體"/>
              </a:rPr>
              <a:t>a fixed </a:t>
            </a:r>
            <a:r>
              <a:rPr lang="en-US" sz="4800" dirty="0" smtClean="0">
                <a:ea typeface="微軟正黑體"/>
                <a:cs typeface="微軟正黑體"/>
                <a:sym typeface="微軟正黑體"/>
              </a:rPr>
              <a:t>range.</a:t>
            </a:r>
            <a:endParaRPr sz="4800" dirty="0"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650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9" dur="500" fill="hold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3" dur="500" fill="hold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7" dur="500" fill="hold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  <p:bldP spid="4" grpId="1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/>
              <a:t>System  </a:t>
            </a:r>
            <a:r>
              <a:rPr lang="pt-BR" altLang="zh-TW" sz="5400" b="1" dirty="0"/>
              <a:t>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  <a:endParaRPr lang="pt-BR" altLang="zh-TW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42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 e v e l o p m e n t…"/>
          <p:cNvSpPr txBox="1"/>
          <p:nvPr/>
        </p:nvSpPr>
        <p:spPr>
          <a:xfrm>
            <a:off x="1678832" y="1062285"/>
            <a:ext cx="5575239" cy="117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 smtClean="0">
                <a:solidFill>
                  <a:schemeClr val="tx1"/>
                </a:solidFill>
                <a:latin typeface="+mj-lt"/>
              </a:rPr>
              <a:t>System  Fea</a:t>
            </a:r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t</a:t>
            </a:r>
            <a:r>
              <a:rPr sz="6000" b="1" dirty="0" smtClean="0">
                <a:solidFill>
                  <a:schemeClr val="tx1"/>
                </a:solidFill>
                <a:latin typeface="+mj-lt"/>
              </a:rPr>
              <a:t>ures</a:t>
            </a:r>
            <a:endParaRPr sz="6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3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4961" y="7086600"/>
            <a:ext cx="6754167" cy="410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0499" y="2882900"/>
            <a:ext cx="6754166" cy="410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6037" y="2886303"/>
            <a:ext cx="4982582" cy="831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1576" y="2886303"/>
            <a:ext cx="4982583" cy="831537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Xcode"/>
          <p:cNvSpPr txBox="1"/>
          <p:nvPr/>
        </p:nvSpPr>
        <p:spPr>
          <a:xfrm>
            <a:off x="504672" y="2882900"/>
            <a:ext cx="6758255" cy="880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 smtClean="0">
                <a:latin typeface="+mj-lt"/>
              </a:rPr>
              <a:t>Civilian </a:t>
            </a:r>
            <a:r>
              <a:rPr lang="en-US" altLang="zh-TW" sz="4800" dirty="0">
                <a:latin typeface="+mj-lt"/>
              </a:rPr>
              <a:t>Notification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solidFill>
                  <a:schemeClr val="tx1"/>
                </a:solidFill>
                <a:latin typeface="+mj-lt"/>
              </a:rPr>
              <a:t>Emergency </a:t>
            </a:r>
            <a:r>
              <a:rPr lang="en-US" altLang="zh-TW" sz="4800" dirty="0" smtClean="0">
                <a:solidFill>
                  <a:schemeClr val="tx1"/>
                </a:solidFill>
                <a:latin typeface="+mj-lt"/>
              </a:rPr>
              <a:t>Notification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 err="1">
                <a:latin typeface="+mj-lt"/>
              </a:rPr>
              <a:t>Vedio</a:t>
            </a:r>
            <a:r>
              <a:rPr lang="en-US" altLang="zh-TW" sz="4800" dirty="0">
                <a:latin typeface="+mj-lt"/>
              </a:rPr>
              <a:t> Sticker </a:t>
            </a:r>
            <a:r>
              <a:rPr lang="en-US" altLang="zh-TW" sz="4800" dirty="0" err="1" smtClean="0">
                <a:latin typeface="+mj-lt"/>
              </a:rPr>
              <a:t>Edittion</a:t>
            </a:r>
            <a:endParaRPr lang="en-US" altLang="zh-TW" sz="4800" dirty="0" smtClean="0">
              <a:latin typeface="+mj-lt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Instant </a:t>
            </a:r>
            <a:r>
              <a:rPr lang="en-US" altLang="zh-TW" sz="4800" dirty="0" err="1">
                <a:latin typeface="+mj-lt"/>
              </a:rPr>
              <a:t>Vedio</a:t>
            </a:r>
            <a:r>
              <a:rPr lang="en-US" altLang="zh-TW" sz="4800" dirty="0">
                <a:latin typeface="+mj-lt"/>
              </a:rPr>
              <a:t> </a:t>
            </a:r>
            <a:r>
              <a:rPr lang="en-US" altLang="zh-TW" sz="4800" dirty="0" smtClean="0">
                <a:latin typeface="+mj-lt"/>
              </a:rPr>
              <a:t>Map</a:t>
            </a:r>
            <a:endParaRPr lang="en-US" altLang="zh-TW" sz="4800" dirty="0">
              <a:latin typeface="+mj-lt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Relative Organization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Personal </a:t>
            </a:r>
            <a:r>
              <a:rPr lang="en-US" altLang="zh-TW" sz="4800" dirty="0" smtClean="0">
                <a:latin typeface="+mj-lt"/>
              </a:rPr>
              <a:t>Achievement</a:t>
            </a:r>
            <a:endParaRPr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3733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8881" y="640640"/>
            <a:ext cx="10892842" cy="1328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44" y="2537520"/>
            <a:ext cx="5197358" cy="924436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3330003" y="5633864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TW" sz="6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Correctly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1" name="D e v e l o p m e n t…"/>
          <p:cNvSpPr txBox="1"/>
          <p:nvPr/>
        </p:nvSpPr>
        <p:spPr>
          <a:xfrm>
            <a:off x="598712" y="1155569"/>
            <a:ext cx="10512488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 smtClean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Civilian Notification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326979" y="9666312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Efficiently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326979" y="7650088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TW" sz="6600" b="1" dirty="0" smtClean="0">
                <a:solidFill>
                  <a:schemeClr val="bg1"/>
                </a:solidFill>
                <a:ea typeface="微軟正黑體" panose="020B0604030504040204" pitchFamily="34" charset="-120"/>
              </a:rPr>
              <a:t>Directly</a:t>
            </a:r>
            <a:endParaRPr lang="zh-TW" altLang="en-US" sz="6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859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606825" y="782515"/>
            <a:ext cx="21098344" cy="1903534"/>
            <a:chOff x="6359352" y="1662318"/>
            <a:chExt cx="19068278" cy="1698616"/>
          </a:xfrm>
        </p:grpSpPr>
        <p:sp>
          <p:nvSpPr>
            <p:cNvPr id="8" name="圓角矩形"/>
            <p:cNvSpPr/>
            <p:nvPr/>
          </p:nvSpPr>
          <p:spPr>
            <a:xfrm>
              <a:off x="6359352" y="1662318"/>
              <a:ext cx="19068278" cy="1698616"/>
            </a:xfrm>
            <a:prstGeom prst="roundRect">
              <a:avLst>
                <a:gd name="adj" fmla="val 8972"/>
              </a:avLst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即 時 地 理 柵 欄"/>
            <p:cNvSpPr txBox="1"/>
            <p:nvPr/>
          </p:nvSpPr>
          <p:spPr>
            <a:xfrm>
              <a:off x="6546211" y="1980713"/>
              <a:ext cx="17863814" cy="947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63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dirty="0" smtClean="0">
                  <a:latin typeface="+mj-ea"/>
                  <a:ea typeface="+mj-ea"/>
                </a:rPr>
                <a:t>Relative organs can use the website pages connect to ANIMAP</a:t>
              </a:r>
              <a:endParaRPr dirty="0">
                <a:latin typeface="+mj-ea"/>
                <a:ea typeface="+mj-ea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 b="16926"/>
          <a:stretch/>
        </p:blipFill>
        <p:spPr>
          <a:xfrm>
            <a:off x="814800" y="7218040"/>
            <a:ext cx="12918277" cy="5934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2725"/>
          <a:stretch/>
        </p:blipFill>
        <p:spPr>
          <a:xfrm>
            <a:off x="9887744" y="3042855"/>
            <a:ext cx="14370061" cy="693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549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38828"/>
          <a:stretch/>
        </p:blipFill>
        <p:spPr>
          <a:xfrm>
            <a:off x="7981628" y="5667465"/>
            <a:ext cx="15830451" cy="564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2" b="40610"/>
          <a:stretch/>
        </p:blipFill>
        <p:spPr>
          <a:xfrm>
            <a:off x="8115186" y="10530408"/>
            <a:ext cx="15686384" cy="2644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50000"/>
          <a:stretch/>
        </p:blipFill>
        <p:spPr bwMode="auto">
          <a:xfrm>
            <a:off x="11426703" y="1274758"/>
            <a:ext cx="12385376" cy="43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28232" y="6835061"/>
            <a:ext cx="7853396" cy="952915"/>
            <a:chOff x="3118992" y="11610528"/>
            <a:chExt cx="8501842" cy="952915"/>
          </a:xfrm>
        </p:grpSpPr>
        <p:sp>
          <p:nvSpPr>
            <p:cNvPr id="11" name="圓角矩形 10"/>
            <p:cNvSpPr/>
            <p:nvPr/>
          </p:nvSpPr>
          <p:spPr>
            <a:xfrm>
              <a:off x="3118992" y="11644045"/>
              <a:ext cx="8496944" cy="919398"/>
            </a:xfrm>
            <a:prstGeom prst="roundRect">
              <a:avLst/>
            </a:prstGeom>
            <a:solidFill>
              <a:schemeClr val="tx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2344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7024" y="11610528"/>
              <a:ext cx="82138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Update the circumstance</a:t>
              </a:r>
              <a:endPara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D e v e l o p m e n t…"/>
          <p:cNvSpPr txBox="1"/>
          <p:nvPr/>
        </p:nvSpPr>
        <p:spPr>
          <a:xfrm>
            <a:off x="288428" y="1111962"/>
            <a:ext cx="110366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Civilian Notification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64458" y="8507582"/>
            <a:ext cx="6864939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Instant notice will connect with ANIMAP 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5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560152" y="770322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事件通報</a:t>
            </a:r>
            <a:endParaRPr lang="zh-TW" alt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Xcode"/>
          <p:cNvSpPr txBox="1"/>
          <p:nvPr/>
        </p:nvSpPr>
        <p:spPr>
          <a:xfrm>
            <a:off x="2963458" y="3289699"/>
            <a:ext cx="1515094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b="0" dirty="0" smtClean="0">
                <a:latin typeface="+mj-lt"/>
              </a:rPr>
              <a:t>The organization can notify the users nearby the emergency area </a:t>
            </a:r>
            <a:endParaRPr b="0" dirty="0">
              <a:latin typeface="+mj-lt"/>
            </a:endParaRPr>
          </a:p>
        </p:txBody>
      </p:sp>
      <p:sp>
        <p:nvSpPr>
          <p:cNvPr id="10" name="D e v e l o p m e n t…"/>
          <p:cNvSpPr txBox="1"/>
          <p:nvPr/>
        </p:nvSpPr>
        <p:spPr>
          <a:xfrm>
            <a:off x="598712" y="508703"/>
            <a:ext cx="113572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 smtClean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Emergency </a:t>
            </a:r>
            <a:r>
              <a:rPr lang="en-US" altLang="zh-TW" sz="6000" b="1" dirty="0" smtClean="0">
                <a:solidFill>
                  <a:schemeClr val="tx1"/>
                </a:solidFill>
                <a:latin typeface="+mj-lt"/>
              </a:rPr>
              <a:t>Notification </a:t>
            </a:r>
            <a:endParaRPr lang="en-US" altLang="zh-TW" sz="6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 b="16926"/>
          <a:stretch/>
        </p:blipFill>
        <p:spPr>
          <a:xfrm>
            <a:off x="2963458" y="4553744"/>
            <a:ext cx="16993888" cy="780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813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4563" y="737320"/>
            <a:ext cx="10892842" cy="1328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1"/>
          <a:stretch/>
        </p:blipFill>
        <p:spPr>
          <a:xfrm>
            <a:off x="19360210" y="1554080"/>
            <a:ext cx="4104000" cy="951722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318792" y="5591647"/>
            <a:ext cx="4590170" cy="1464229"/>
            <a:chOff x="3118992" y="11707572"/>
            <a:chExt cx="3960440" cy="792344"/>
          </a:xfrm>
        </p:grpSpPr>
        <p:sp>
          <p:nvSpPr>
            <p:cNvPr id="3" name="圓角矩形 2"/>
            <p:cNvSpPr/>
            <p:nvPr/>
          </p:nvSpPr>
          <p:spPr>
            <a:xfrm>
              <a:off x="3118992" y="11707572"/>
              <a:ext cx="3960440" cy="792344"/>
            </a:xfrm>
            <a:prstGeom prst="roundRect">
              <a:avLst/>
            </a:prstGeom>
            <a:solidFill>
              <a:schemeClr val="tx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2344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906733" y="11748278"/>
              <a:ext cx="2513343" cy="6495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7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Reply </a:t>
              </a:r>
              <a:endPara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485028" y="7779994"/>
            <a:ext cx="12643076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TW" sz="4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To help organs</a:t>
            </a:r>
            <a:r>
              <a:rPr kumimoji="0" lang="en-US" altLang="zh-TW" sz="4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 realize the disaster’s circumstance more correctly</a:t>
            </a:r>
            <a:r>
              <a:rPr lang="en-US" altLang="zh-TW" sz="4400" b="1" dirty="0" smtClean="0">
                <a:ea typeface="微軟正黑體" panose="020B0604030504040204" pitchFamily="34" charset="-120"/>
              </a:rPr>
              <a:t>.</a:t>
            </a:r>
            <a:endParaRPr lang="en-US" altLang="zh-TW" sz="4400" b="1" dirty="0">
              <a:ea typeface="微軟正黑體" panose="020B0604030504040204" pitchFamily="34" charset="-120"/>
            </a:endParaRPr>
          </a:p>
          <a:p>
            <a:pPr marL="0" marR="0" indent="0" algn="l" defTabSz="2344796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634" y="2667426"/>
            <a:ext cx="5041852" cy="896777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4784288" y="4121696"/>
            <a:ext cx="1512168" cy="112525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solidFill>
                  <a:srgbClr val="FF0000"/>
                </a:solidFill>
              </a:ln>
              <a:noFill/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D e v e l o p m e n t…"/>
          <p:cNvSpPr txBox="1"/>
          <p:nvPr/>
        </p:nvSpPr>
        <p:spPr>
          <a:xfrm>
            <a:off x="144413" y="1111962"/>
            <a:ext cx="119035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Emergency Notification </a:t>
            </a:r>
          </a:p>
        </p:txBody>
      </p:sp>
    </p:spTree>
    <p:extLst>
      <p:ext uri="{BB962C8B-B14F-4D97-AF65-F5344CB8AC3E}">
        <p14:creationId xmlns:p14="http://schemas.microsoft.com/office/powerpoint/2010/main" val="1119546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0472" y="999593"/>
            <a:ext cx="71882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群組"/>
          <p:cNvSpPr/>
          <p:nvPr/>
        </p:nvSpPr>
        <p:spPr>
          <a:xfrm>
            <a:off x="3816349" y="7842250"/>
            <a:ext cx="7312176" cy="75184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74" name="矩形 17"/>
          <p:cNvSpPr txBox="1"/>
          <p:nvPr/>
        </p:nvSpPr>
        <p:spPr>
          <a:xfrm>
            <a:off x="670720" y="7571844"/>
            <a:ext cx="8546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 smtClean="0"/>
              <a:t>Enhance local  information interaction</a:t>
            </a:r>
            <a:endParaRPr dirty="0"/>
          </a:p>
        </p:txBody>
      </p:sp>
      <p:sp>
        <p:nvSpPr>
          <p:cNvPr id="475" name="矩形 17"/>
          <p:cNvSpPr txBox="1"/>
          <p:nvPr/>
        </p:nvSpPr>
        <p:spPr>
          <a:xfrm>
            <a:off x="670720" y="8594092"/>
            <a:ext cx="1567031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 smtClean="0"/>
              <a:t>We can find the point of the video directly by using words and stickers</a:t>
            </a:r>
            <a:endParaRPr dirty="0"/>
          </a:p>
        </p:txBody>
      </p:sp>
      <p:sp>
        <p:nvSpPr>
          <p:cNvPr id="13" name="圓角矩形 12"/>
          <p:cNvSpPr/>
          <p:nvPr/>
        </p:nvSpPr>
        <p:spPr>
          <a:xfrm>
            <a:off x="1318792" y="5414838"/>
            <a:ext cx="8496944" cy="102155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 x  </a:t>
            </a:r>
            <a:r>
              <a:rPr lang="en-US" altLang="zh-TW" sz="5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  x  Sticker</a:t>
            </a:r>
            <a:endParaRPr lang="zh-TW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D e v e l o p m e n t…"/>
          <p:cNvSpPr txBox="1"/>
          <p:nvPr/>
        </p:nvSpPr>
        <p:spPr>
          <a:xfrm>
            <a:off x="238672" y="1306728"/>
            <a:ext cx="11903571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 smtClean="0">
                <a:solidFill>
                  <a:schemeClr val="tx1"/>
                </a:solidFill>
                <a:latin typeface="+mj-lt"/>
              </a:rPr>
              <a:t>Video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Sticker </a:t>
            </a:r>
            <a:r>
              <a:rPr lang="en-US" altLang="zh-TW" sz="6000" b="1" dirty="0" err="1" smtClean="0">
                <a:solidFill>
                  <a:schemeClr val="tx1"/>
                </a:solidFill>
                <a:latin typeface="+mj-lt"/>
              </a:rPr>
              <a:t>Edittion</a:t>
            </a:r>
            <a:endParaRPr lang="en-US" altLang="zh-TW" sz="6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2394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5976" y="464174"/>
            <a:ext cx="10892842" cy="132814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/>
          <p:cNvSpPr txBox="1"/>
          <p:nvPr/>
        </p:nvSpPr>
        <p:spPr>
          <a:xfrm>
            <a:off x="1007206" y="6858000"/>
            <a:ext cx="9599712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Presentations</a:t>
            </a:r>
            <a:r>
              <a:rPr kumimoji="0" lang="zh-TW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：</a:t>
            </a:r>
            <a:r>
              <a:rPr lang="en-US" altLang="zh-TW" sz="6600" dirty="0" smtClean="0"/>
              <a:t>Map + List</a:t>
            </a:r>
            <a:endParaRPr kumimoji="0" lang="en-US" altLang="zh-TW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5" name="D e v e l o p m e n t…"/>
          <p:cNvSpPr txBox="1"/>
          <p:nvPr/>
        </p:nvSpPr>
        <p:spPr>
          <a:xfrm>
            <a:off x="144413" y="1075029"/>
            <a:ext cx="11903571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Instant </a:t>
            </a:r>
            <a:r>
              <a:rPr lang="en-US" altLang="zh-TW" sz="6000" b="1" dirty="0" smtClean="0">
                <a:solidFill>
                  <a:schemeClr val="tx1"/>
                </a:solidFill>
                <a:latin typeface="+mj-lt"/>
              </a:rPr>
              <a:t>Video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Map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  <a:endParaRPr lang="pt-BR" altLang="zh-TW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  <a:endParaRPr lang="pt-BR" altLang="zh-TW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矩形 17"/>
          <p:cNvSpPr txBox="1"/>
          <p:nvPr/>
        </p:nvSpPr>
        <p:spPr>
          <a:xfrm>
            <a:off x="8924200" y="6427697"/>
            <a:ext cx="41928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altLang="zh-TW" dirty="0" smtClean="0"/>
              <a:t>Only show relative</a:t>
            </a:r>
            <a:endParaRPr dirty="0"/>
          </a:p>
        </p:txBody>
      </p:sp>
      <p:sp>
        <p:nvSpPr>
          <p:cNvPr id="12" name="圓角矩形 11"/>
          <p:cNvSpPr/>
          <p:nvPr/>
        </p:nvSpPr>
        <p:spPr>
          <a:xfrm>
            <a:off x="2398912" y="5017172"/>
            <a:ext cx="10369152" cy="102155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Find the nearest</a:t>
            </a:r>
            <a:r>
              <a:rPr kumimoji="0" lang="en-US" altLang="zh-TW" sz="54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 organization</a:t>
            </a:r>
            <a:endParaRPr kumimoji="0" lang="zh-TW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4856296" y="571499"/>
            <a:ext cx="7188201" cy="13144501"/>
            <a:chOff x="12923416" y="456120"/>
            <a:chExt cx="7188201" cy="13144501"/>
          </a:xfrm>
        </p:grpSpPr>
        <p:pic>
          <p:nvPicPr>
            <p:cNvPr id="467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23416" y="456120"/>
              <a:ext cx="7188201" cy="13144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4168" y="2077842"/>
              <a:ext cx="5184576" cy="9100638"/>
            </a:xfrm>
            <a:prstGeom prst="rect">
              <a:avLst/>
            </a:prstGeom>
          </p:spPr>
        </p:pic>
      </p:grpSp>
      <p:sp>
        <p:nvSpPr>
          <p:cNvPr id="4" name="圓角矩形 3"/>
          <p:cNvSpPr/>
          <p:nvPr/>
        </p:nvSpPr>
        <p:spPr>
          <a:xfrm>
            <a:off x="1556820" y="7731412"/>
            <a:ext cx="10528102" cy="52099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Data resources</a:t>
            </a:r>
            <a:r>
              <a:rPr lang="zh-TW" altLang="en-US" sz="32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</a:t>
            </a:r>
            <a:endParaRPr lang="en-US" altLang="zh-TW" sz="3200" b="1" dirty="0" smtClean="0">
              <a:solidFill>
                <a:srgbClr val="212121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 </a:t>
            </a:r>
            <a:r>
              <a:rPr lang="en-US" altLang="zh-TW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   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政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府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開放資料平台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	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救援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與應變單位點位</a:t>
            </a:r>
            <a:endParaRPr lang="en-US" altLang="zh-TW" sz="28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	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衛生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福利部評鑑合格之醫院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名單</a:t>
            </a:r>
            <a:endParaRPr lang="en-US" altLang="zh-TW" sz="2800" b="1" dirty="0" smtClean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endParaRPr lang="en-US" altLang="zh-TW" sz="28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    內政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資料開放平台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	</a:t>
            </a:r>
            <a:r>
              <a:rPr lang="zh-TW" altLang="en-US" sz="2800" b="1" dirty="0" smtClean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各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縣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市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警察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分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局暨所屬分駐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派出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所地址資料</a:t>
            </a:r>
          </a:p>
        </p:txBody>
      </p:sp>
      <p:sp>
        <p:nvSpPr>
          <p:cNvPr id="14" name="D e v e l o p m e n t…"/>
          <p:cNvSpPr txBox="1"/>
          <p:nvPr/>
        </p:nvSpPr>
        <p:spPr>
          <a:xfrm>
            <a:off x="288428" y="1075030"/>
            <a:ext cx="11631384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System  Features</a:t>
            </a:r>
          </a:p>
          <a:p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                        </a:t>
            </a:r>
            <a:r>
              <a:rPr lang="en-US" sz="6000" b="1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Relative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90201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群組"/>
          <p:cNvGrpSpPr/>
          <p:nvPr/>
        </p:nvGrpSpPr>
        <p:grpSpPr>
          <a:xfrm>
            <a:off x="12961333" y="549000"/>
            <a:ext cx="8076241" cy="13716002"/>
            <a:chOff x="0" y="0"/>
            <a:chExt cx="8076239" cy="13716001"/>
          </a:xfrm>
        </p:grpSpPr>
        <p:pic>
          <p:nvPicPr>
            <p:cNvPr id="480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76240" cy="1371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IMG_1900.PNG" descr="IMG_19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887" y="1319140"/>
              <a:ext cx="5366616" cy="954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6" name="矩形 17"/>
          <p:cNvSpPr txBox="1"/>
          <p:nvPr/>
        </p:nvSpPr>
        <p:spPr>
          <a:xfrm>
            <a:off x="1030760" y="8405495"/>
            <a:ext cx="1249796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 smtClean="0"/>
              <a:t>Promote the civilian to share </a:t>
            </a:r>
            <a:r>
              <a:rPr lang="en-US" altLang="zh-TW" dirty="0" smtClean="0"/>
              <a:t>local information intensely</a:t>
            </a:r>
            <a:endParaRPr dirty="0"/>
          </a:p>
        </p:txBody>
      </p:sp>
      <p:sp>
        <p:nvSpPr>
          <p:cNvPr id="12" name="D e v e l o p m e n t…"/>
          <p:cNvSpPr txBox="1"/>
          <p:nvPr/>
        </p:nvSpPr>
        <p:spPr>
          <a:xfrm>
            <a:off x="288428" y="1075030"/>
            <a:ext cx="11919925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System  Features</a:t>
            </a:r>
          </a:p>
          <a:p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                        </a:t>
            </a:r>
            <a:r>
              <a:rPr lang="en-US" sz="6000" b="1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Personal Achievement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222007" y="4596395"/>
            <a:ext cx="8464571" cy="286035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Record your distribution for the local area</a:t>
            </a:r>
            <a:endParaRPr kumimoji="0" lang="zh-TW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656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/>
              <a:t>Future  Development</a:t>
            </a:r>
          </a:p>
        </p:txBody>
      </p:sp>
    </p:spTree>
    <p:extLst>
      <p:ext uri="{BB962C8B-B14F-4D97-AF65-F5344CB8AC3E}">
        <p14:creationId xmlns:p14="http://schemas.microsoft.com/office/powerpoint/2010/main" val="1609547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7124" y="2753544"/>
            <a:ext cx="5715001" cy="943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2600" y="2753544"/>
            <a:ext cx="5715001" cy="943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Xcode"/>
          <p:cNvSpPr txBox="1"/>
          <p:nvPr/>
        </p:nvSpPr>
        <p:spPr>
          <a:xfrm>
            <a:off x="1335710" y="7608806"/>
            <a:ext cx="144330" cy="75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580" name="Xcode"/>
          <p:cNvSpPr txBox="1"/>
          <p:nvPr/>
        </p:nvSpPr>
        <p:spPr>
          <a:xfrm>
            <a:off x="1783940" y="4579525"/>
            <a:ext cx="10058839" cy="289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914400" indent="-91440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 smtClean="0">
                <a:latin typeface="+mj-lt"/>
              </a:rPr>
              <a:t>Determine the disaster by the video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Create commercial </a:t>
            </a:r>
            <a:r>
              <a:rPr lang="en-US" altLang="zh-TW" sz="4800" dirty="0" smtClean="0">
                <a:latin typeface="+mj-lt"/>
              </a:rPr>
              <a:t>value</a:t>
            </a:r>
            <a:endParaRPr lang="en-US" altLang="zh-TW" sz="4800" dirty="0">
              <a:latin typeface="+mj-lt"/>
            </a:endParaRPr>
          </a:p>
        </p:txBody>
      </p:sp>
      <p:sp>
        <p:nvSpPr>
          <p:cNvPr id="8" name="D e v e l o p m e n t…"/>
          <p:cNvSpPr txBox="1"/>
          <p:nvPr/>
        </p:nvSpPr>
        <p:spPr>
          <a:xfrm>
            <a:off x="2060692" y="2753544"/>
            <a:ext cx="6761461" cy="125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 smtClean="0">
                <a:solidFill>
                  <a:schemeClr val="tx1"/>
                </a:solidFill>
                <a:latin typeface="+mj-lt"/>
              </a:rPr>
              <a:t>Future Development</a:t>
            </a:r>
            <a:endParaRPr lang="en-US" altLang="zh-TW" sz="60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地 區 人 流 分 析"/>
          <p:cNvSpPr txBox="1"/>
          <p:nvPr/>
        </p:nvSpPr>
        <p:spPr>
          <a:xfrm>
            <a:off x="3338003" y="5888356"/>
            <a:ext cx="5989777" cy="1061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63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zh-TW" altLang="en-US" dirty="0"/>
              <a:t>影 片 判 斷 災 情</a:t>
            </a:r>
          </a:p>
        </p:txBody>
      </p:sp>
      <p:sp>
        <p:nvSpPr>
          <p:cNvPr id="588" name="矩形 14"/>
          <p:cNvSpPr txBox="1"/>
          <p:nvPr/>
        </p:nvSpPr>
        <p:spPr>
          <a:xfrm>
            <a:off x="886744" y="4672276"/>
            <a:ext cx="13920192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zh-TW" sz="5400" b="0" dirty="0" smtClean="0">
                <a:latin typeface="+mj-lt"/>
              </a:rPr>
              <a:t>Analysis the disaster to make a correct decision ,</a:t>
            </a:r>
          </a:p>
          <a:p>
            <a:pPr algn="l">
              <a:lnSpc>
                <a:spcPct val="200000"/>
              </a:lnSpc>
            </a:pPr>
            <a:r>
              <a:rPr lang="en-US" altLang="zh-TW" sz="5400" b="0" dirty="0" smtClean="0">
                <a:latin typeface="+mj-lt"/>
              </a:rPr>
              <a:t>so that can avoid </a:t>
            </a:r>
            <a:r>
              <a:rPr lang="en-US" altLang="zh-TW" sz="5400" b="0" dirty="0">
                <a:latin typeface="+mj-lt"/>
              </a:rPr>
              <a:t>wasting r</a:t>
            </a:r>
            <a:r>
              <a:rPr lang="en-US" altLang="zh-TW" sz="5400" b="0" dirty="0" smtClean="0">
                <a:latin typeface="+mj-lt"/>
              </a:rPr>
              <a:t>esources .</a:t>
            </a:r>
            <a:endParaRPr sz="5400" b="0" dirty="0">
              <a:latin typeface="+mj-lt"/>
            </a:endParaRPr>
          </a:p>
        </p:txBody>
      </p:sp>
      <p:pic>
        <p:nvPicPr>
          <p:cNvPr id="2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44528" y="15783"/>
            <a:ext cx="71882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D e v e l o p m e n t…"/>
          <p:cNvSpPr txBox="1"/>
          <p:nvPr/>
        </p:nvSpPr>
        <p:spPr>
          <a:xfrm>
            <a:off x="742728" y="1987455"/>
            <a:ext cx="17425937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Future Development</a:t>
            </a:r>
          </a:p>
          <a:p>
            <a:pPr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rPr lang="pt-BR" altLang="zh-TW" sz="6000" b="1" dirty="0" smtClean="0">
                <a:solidFill>
                  <a:schemeClr val="tx1"/>
                </a:solidFill>
                <a:latin typeface="+mj-lt"/>
              </a:rPr>
              <a:t> 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Determine the disaster by the video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2725"/>
          <a:stretch/>
        </p:blipFill>
        <p:spPr>
          <a:xfrm>
            <a:off x="6926462" y="8487024"/>
            <a:ext cx="10018066" cy="48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直線單箭頭接點 2"/>
          <p:cNvCxnSpPr/>
          <p:nvPr/>
        </p:nvCxnSpPr>
        <p:spPr>
          <a:xfrm flipH="1">
            <a:off x="12552040" y="8010128"/>
            <a:ext cx="5112568" cy="3600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矩形 14"/>
          <p:cNvSpPr txBox="1"/>
          <p:nvPr/>
        </p:nvSpPr>
        <p:spPr>
          <a:xfrm>
            <a:off x="128509" y="6816009"/>
            <a:ext cx="17330113" cy="1846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/>
            <a:r>
              <a:rPr lang="en-US" sz="5400" b="0" dirty="0" smtClean="0">
                <a:latin typeface="+mj-lt"/>
              </a:rPr>
              <a:t>Through </a:t>
            </a:r>
            <a:r>
              <a:rPr lang="en-US" sz="5400" b="0" dirty="0" err="1" smtClean="0">
                <a:latin typeface="+mj-lt"/>
              </a:rPr>
              <a:t>analysising</a:t>
            </a:r>
            <a:r>
              <a:rPr lang="en-US" sz="5400" b="0" dirty="0" smtClean="0">
                <a:latin typeface="+mj-lt"/>
              </a:rPr>
              <a:t> the flow of people and find the hot spot of the location. We can </a:t>
            </a:r>
            <a:r>
              <a:rPr lang="en-US" altLang="zh-TW" sz="5400" b="0" dirty="0" smtClean="0">
                <a:latin typeface="+mj-lt"/>
              </a:rPr>
              <a:t>develop more </a:t>
            </a:r>
            <a:r>
              <a:rPr lang="en-US" altLang="zh-TW" sz="6000" dirty="0" smtClean="0">
                <a:solidFill>
                  <a:schemeClr val="tx1"/>
                </a:solidFill>
                <a:latin typeface="+mj-lt"/>
              </a:rPr>
              <a:t>commercial value </a:t>
            </a:r>
            <a:r>
              <a:rPr lang="en-US" altLang="zh-TW" sz="6000" b="0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zh-TW" sz="6000" b="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01" name="群組"/>
          <p:cNvGrpSpPr/>
          <p:nvPr/>
        </p:nvGrpSpPr>
        <p:grpSpPr>
          <a:xfrm>
            <a:off x="16872520" y="953344"/>
            <a:ext cx="8076241" cy="13716002"/>
            <a:chOff x="0" y="0"/>
            <a:chExt cx="8076239" cy="13716001"/>
          </a:xfrm>
        </p:grpSpPr>
        <p:pic>
          <p:nvPicPr>
            <p:cNvPr id="590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76240" cy="1371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00" name="群組"/>
            <p:cNvGrpSpPr/>
            <p:nvPr/>
          </p:nvGrpSpPr>
          <p:grpSpPr>
            <a:xfrm>
              <a:off x="748062" y="1375562"/>
              <a:ext cx="5334463" cy="9502785"/>
              <a:chOff x="0" y="0"/>
              <a:chExt cx="5334462" cy="9502784"/>
            </a:xfrm>
          </p:grpSpPr>
          <p:pic>
            <p:nvPicPr>
              <p:cNvPr id="591" name="影像" descr="影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3074" t="14535" r="50129" b="17095"/>
              <a:stretch>
                <a:fillRect/>
              </a:stretch>
            </p:blipFill>
            <p:spPr>
              <a:xfrm>
                <a:off x="0" y="0"/>
                <a:ext cx="5334463" cy="95027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27" b="27"/>
              <a:stretch>
                <a:fillRect/>
              </a:stretch>
            </p:blipFill>
            <p:spPr>
              <a:xfrm flipH="1">
                <a:off x="1933135" y="3084892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38100" cap="rnd">
                <a:solidFill>
                  <a:srgbClr val="F1F1F1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3" name="Picture 4" descr="Picture 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r="27"/>
              <a:stretch>
                <a:fillRect/>
              </a:stretch>
            </p:blipFill>
            <p:spPr>
              <a:xfrm>
                <a:off x="884306" y="3656607"/>
                <a:ext cx="664370" cy="662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1"/>
                      <a:pt x="0" y="10794"/>
                    </a:cubicBezTo>
                    <a:cubicBezTo>
                      <a:pt x="0" y="16755"/>
                      <a:pt x="4834" y="21600"/>
                      <a:pt x="10800" y="21600"/>
                    </a:cubicBezTo>
                    <a:cubicBezTo>
                      <a:pt x="16766" y="21600"/>
                      <a:pt x="21600" y="16755"/>
                      <a:pt x="21600" y="10794"/>
                    </a:cubicBezTo>
                    <a:cubicBezTo>
                      <a:pt x="21600" y="4831"/>
                      <a:pt x="16766" y="0"/>
                      <a:pt x="10800" y="0"/>
                    </a:cubicBezTo>
                    <a:close/>
                  </a:path>
                </a:pathLst>
              </a:custGeom>
              <a:ln w="38100" cap="rnd">
                <a:solidFill>
                  <a:srgbClr val="EAEAEA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4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723517" y="5957100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5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3605340" y="4061671"/>
                <a:ext cx="664369" cy="66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6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3605340" y="2308535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7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1132732" y="7650724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8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2559778" y="6473599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9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4030654" y="5814806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</p:grpSp>
      </p:grpSp>
      <p:sp>
        <p:nvSpPr>
          <p:cNvPr id="602" name="橢圓 7"/>
          <p:cNvSpPr/>
          <p:nvPr/>
        </p:nvSpPr>
        <p:spPr>
          <a:xfrm>
            <a:off x="18188930" y="4761924"/>
            <a:ext cx="2278229" cy="2910883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D e v e l o p m e n t…"/>
          <p:cNvSpPr txBox="1"/>
          <p:nvPr/>
        </p:nvSpPr>
        <p:spPr>
          <a:xfrm>
            <a:off x="742728" y="1950522"/>
            <a:ext cx="17425937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Future Development</a:t>
            </a:r>
          </a:p>
          <a:p>
            <a:pPr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rPr lang="pt-BR" altLang="zh-TW" sz="6000" b="1" dirty="0" smtClean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Create commercial value</a:t>
            </a:r>
          </a:p>
        </p:txBody>
      </p:sp>
    </p:spTree>
    <p:extLst>
      <p:ext uri="{BB962C8B-B14F-4D97-AF65-F5344CB8AC3E}">
        <p14:creationId xmlns:p14="http://schemas.microsoft.com/office/powerpoint/2010/main" val="1874265471"/>
      </p:ext>
    </p:extLst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9.png" descr="9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067" t="27931" r="67867" b="26768"/>
          <a:stretch/>
        </p:blipFill>
        <p:spPr>
          <a:xfrm>
            <a:off x="2435127" y="2609528"/>
            <a:ext cx="5868441" cy="620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4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295456" y="-145473"/>
            <a:ext cx="6624736" cy="13268169"/>
            <a:chOff x="7295456" y="-145473"/>
            <a:chExt cx="5904657" cy="11712338"/>
          </a:xfrm>
        </p:grpSpPr>
        <p:pic>
          <p:nvPicPr>
            <p:cNvPr id="5" name="影像" descr="影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5008" t="3834" r="12848" b="7062"/>
            <a:stretch/>
          </p:blipFill>
          <p:spPr>
            <a:xfrm>
              <a:off x="7295456" y="-145473"/>
              <a:ext cx="5904657" cy="117123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video-1535102827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799512" y="1150650"/>
              <a:ext cx="5040559" cy="9073662"/>
            </a:xfrm>
            <a:prstGeom prst="rect">
              <a:avLst/>
            </a:prstGeom>
            <a:ln w="1270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74714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開 發…"/>
          <p:cNvSpPr txBox="1"/>
          <p:nvPr/>
        </p:nvSpPr>
        <p:spPr>
          <a:xfrm>
            <a:off x="3719522" y="1269250"/>
            <a:ext cx="5109335" cy="212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未 來 發 展</a:t>
            </a:r>
          </a:p>
          <a:p>
            <a:pPr>
              <a:defRPr sz="4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個 人 化 資 訊 推 薦</a:t>
            </a:r>
          </a:p>
        </p:txBody>
      </p:sp>
      <p:sp>
        <p:nvSpPr>
          <p:cNvPr id="671" name="D e v e l o p m e n t…"/>
          <p:cNvSpPr txBox="1"/>
          <p:nvPr/>
        </p:nvSpPr>
        <p:spPr>
          <a:xfrm>
            <a:off x="3780883" y="3401266"/>
            <a:ext cx="2347060" cy="785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P e r s o n a l</a:t>
            </a:r>
          </a:p>
          <a:p>
            <a:pPr>
              <a:lnSpc>
                <a:spcPct val="120000"/>
              </a:lnSpc>
              <a:defRPr sz="17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R e c o m m e n d</a:t>
            </a:r>
          </a:p>
        </p:txBody>
      </p:sp>
      <p:pic>
        <p:nvPicPr>
          <p:cNvPr id="67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4676" y="453485"/>
            <a:ext cx="8076241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rcRect l="3074" t="14535" r="50129" b="17095"/>
          <a:stretch>
            <a:fillRect/>
          </a:stretch>
        </p:blipFill>
        <p:spPr>
          <a:xfrm>
            <a:off x="13792738" y="1829047"/>
            <a:ext cx="5334463" cy="950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螢幕快照 2018-05-05 上午5.07.21.png" descr="螢幕快照 2018-05-05 上午5.07.21.png"/>
          <p:cNvPicPr>
            <a:picLocks noChangeAspect="1"/>
          </p:cNvPicPr>
          <p:nvPr/>
        </p:nvPicPr>
        <p:blipFill>
          <a:blip r:embed="rId5">
            <a:extLst/>
          </a:blip>
          <a:srcRect b="6498"/>
          <a:stretch>
            <a:fillRect/>
          </a:stretch>
        </p:blipFill>
        <p:spPr>
          <a:xfrm>
            <a:off x="13790071" y="2736702"/>
            <a:ext cx="5339732" cy="7900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b="14"/>
          <a:stretch>
            <a:fillRect/>
          </a:stretch>
        </p:blipFill>
        <p:spPr>
          <a:xfrm>
            <a:off x="17903252" y="6463704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6" name="圖片 22" descr="圖片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18453" y="6534032"/>
            <a:ext cx="728840" cy="64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rcRect b="14"/>
          <a:stretch>
            <a:fillRect/>
          </a:stretch>
        </p:blipFill>
        <p:spPr>
          <a:xfrm>
            <a:off x="15788687" y="9553310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8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b="14"/>
          <a:stretch>
            <a:fillRect/>
          </a:stretch>
        </p:blipFill>
        <p:spPr>
          <a:xfrm>
            <a:off x="16247547" y="7773482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9" name="Picture 4" descr="Picture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299632" y="4248162"/>
            <a:ext cx="889001" cy="887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1"/>
                  <a:pt x="0" y="10795"/>
                </a:cubicBezTo>
                <a:cubicBezTo>
                  <a:pt x="0" y="16760"/>
                  <a:pt x="4835" y="21600"/>
                  <a:pt x="10800" y="21600"/>
                </a:cubicBezTo>
                <a:cubicBezTo>
                  <a:pt x="16765" y="21600"/>
                  <a:pt x="21600" y="16760"/>
                  <a:pt x="21600" y="10795"/>
                </a:cubicBezTo>
                <a:cubicBezTo>
                  <a:pt x="21600" y="4831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0" name="Picture 4" descr="Picture 4"/>
          <p:cNvPicPr>
            <a:picLocks noChangeAspect="1"/>
          </p:cNvPicPr>
          <p:nvPr/>
        </p:nvPicPr>
        <p:blipFill>
          <a:blip r:embed="rId10">
            <a:extLst/>
          </a:blip>
          <a:srcRect b="14"/>
          <a:stretch>
            <a:fillRect/>
          </a:stretch>
        </p:blipFill>
        <p:spPr>
          <a:xfrm>
            <a:off x="15788687" y="4775386"/>
            <a:ext cx="889001" cy="78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1" name="Picture 4" descr="Picture 4"/>
          <p:cNvPicPr>
            <a:picLocks noChangeAspect="1"/>
          </p:cNvPicPr>
          <p:nvPr/>
        </p:nvPicPr>
        <p:blipFill>
          <a:blip r:embed="rId11">
            <a:extLst/>
          </a:blip>
          <a:srcRect b="14"/>
          <a:stretch>
            <a:fillRect/>
          </a:stretch>
        </p:blipFill>
        <p:spPr>
          <a:xfrm>
            <a:off x="14682198" y="6098582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2" name="boy2.png" descr="boy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flipH="1">
            <a:off x="6053407" y="7639982"/>
            <a:ext cx="4627808" cy="461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影像" descr="影像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27812" y="4619328"/>
            <a:ext cx="8176683" cy="3229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6" name="群組"/>
          <p:cNvGrpSpPr/>
          <p:nvPr/>
        </p:nvGrpSpPr>
        <p:grpSpPr>
          <a:xfrm>
            <a:off x="0" y="6899605"/>
            <a:ext cx="24384002" cy="6858002"/>
            <a:chOff x="0" y="0"/>
            <a:chExt cx="24384001" cy="6858000"/>
          </a:xfrm>
        </p:grpSpPr>
        <p:sp>
          <p:nvSpPr>
            <p:cNvPr id="684" name="矩形"/>
            <p:cNvSpPr/>
            <p:nvPr/>
          </p:nvSpPr>
          <p:spPr>
            <a:xfrm>
              <a:off x="0" y="0"/>
              <a:ext cx="24384002" cy="685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1530"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685" name="image6.png" descr="image6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t="69546"/>
            <a:stretch>
              <a:fillRect/>
            </a:stretch>
          </p:blipFill>
          <p:spPr>
            <a:xfrm>
              <a:off x="10409634" y="779668"/>
              <a:ext cx="3564748" cy="147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9" name="群組"/>
          <p:cNvGrpSpPr/>
          <p:nvPr/>
        </p:nvGrpSpPr>
        <p:grpSpPr>
          <a:xfrm>
            <a:off x="-1" y="77133"/>
            <a:ext cx="24384002" cy="6990863"/>
            <a:chOff x="0" y="0"/>
            <a:chExt cx="24384001" cy="6990862"/>
          </a:xfrm>
        </p:grpSpPr>
        <p:sp>
          <p:nvSpPr>
            <p:cNvPr id="687" name="矩形"/>
            <p:cNvSpPr/>
            <p:nvPr/>
          </p:nvSpPr>
          <p:spPr>
            <a:xfrm>
              <a:off x="0" y="0"/>
              <a:ext cx="24384002" cy="685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1530"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688" name="image6.png" descr="image6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b="40910"/>
            <a:stretch>
              <a:fillRect/>
            </a:stretch>
          </p:blipFill>
          <p:spPr>
            <a:xfrm>
              <a:off x="10409634" y="4134246"/>
              <a:ext cx="3564748" cy="2856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5783286" y="305272"/>
            <a:ext cx="11995441" cy="5320812"/>
            <a:chOff x="6054815" y="3731747"/>
            <a:chExt cx="11995441" cy="5320812"/>
          </a:xfrm>
        </p:grpSpPr>
        <p:sp>
          <p:nvSpPr>
            <p:cNvPr id="147" name="圓角矩形"/>
            <p:cNvSpPr/>
            <p:nvPr/>
          </p:nvSpPr>
          <p:spPr>
            <a:xfrm>
              <a:off x="6054815" y="8695124"/>
              <a:ext cx="11995441" cy="357435"/>
            </a:xfrm>
            <a:prstGeom prst="roundRect">
              <a:avLst>
                <a:gd name="adj" fmla="val 49225"/>
              </a:avLst>
            </a:prstGeom>
            <a:solidFill>
              <a:srgbClr val="000000">
                <a:alpha val="15075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A M A P L O G"/>
            <p:cNvSpPr txBox="1"/>
            <p:nvPr/>
          </p:nvSpPr>
          <p:spPr>
            <a:xfrm>
              <a:off x="6991775" y="3731747"/>
              <a:ext cx="10406052" cy="4708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0" b="1">
                  <a:solidFill>
                    <a:srgbClr val="EF9999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altLang="zh-TW" sz="15000" b="1" dirty="0" smtClean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What is </a:t>
              </a:r>
            </a:p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sz="15000" b="1" dirty="0" smtClean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-US" sz="15000" b="1" dirty="0" smtClean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 N I M A P ?</a:t>
              </a:r>
              <a:endParaRPr sz="15000" b="1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" name="一 個 能 同 時 符 合 民 用 及 災 防 需 求 的…"/>
          <p:cNvSpPr txBox="1"/>
          <p:nvPr/>
        </p:nvSpPr>
        <p:spPr>
          <a:xfrm>
            <a:off x="1466509" y="6713984"/>
            <a:ext cx="20913525" cy="3507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200000"/>
              </a:lnSpc>
              <a:defRPr sz="8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000" dirty="0" smtClean="0"/>
              <a:t>A interactively </a:t>
            </a:r>
            <a:r>
              <a:rPr lang="en-US" sz="6000" dirty="0" smtClean="0">
                <a:sym typeface="Helvetica Neue Black Condensed"/>
              </a:rPr>
              <a:t>l</a:t>
            </a:r>
            <a:r>
              <a:rPr lang="en-US" altLang="zh-TW" sz="6000" dirty="0" smtClean="0">
                <a:ea typeface="Helvetica Neue Bold Condensed"/>
                <a:cs typeface="Helvetica Neue Bold Condensed"/>
                <a:sym typeface="Helvetica Neue Black Condensed"/>
              </a:rPr>
              <a:t>ocation-based</a:t>
            </a:r>
            <a:r>
              <a:rPr lang="en-US" altLang="zh-TW" sz="6000" dirty="0" smtClean="0">
                <a:solidFill>
                  <a:srgbClr val="EF9999"/>
                </a:solidFill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r>
              <a:rPr lang="en-US" sz="6000" dirty="0" smtClean="0"/>
              <a:t>social website can simultaneously </a:t>
            </a:r>
          </a:p>
          <a:p>
            <a:pPr algn="ctr">
              <a:lnSpc>
                <a:spcPct val="200000"/>
              </a:lnSpc>
              <a:defRPr sz="8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000" dirty="0" smtClean="0"/>
              <a:t>handle the need  of civilian using and disaster preventive .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874174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6785" y="6713984"/>
            <a:ext cx="22466496" cy="378565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6000" dirty="0">
                <a:ea typeface="Helvetica Neue Bold Condensed"/>
                <a:cs typeface="Helvetica Neue Bold Condensed"/>
              </a:rPr>
              <a:t>Integrate multiple technologies of GPS location, mobile communication and navigation to provide civilian the service of spatial </a:t>
            </a:r>
            <a:r>
              <a:rPr lang="en-US" altLang="zh-TW" sz="6000" dirty="0" smtClean="0">
                <a:ea typeface="Helvetica Neue Bold Condensed"/>
                <a:cs typeface="Helvetica Neue Bold Condensed"/>
              </a:rPr>
              <a:t>location .</a:t>
            </a:r>
            <a:endParaRPr lang="en-US" altLang="zh-TW" sz="6000" dirty="0">
              <a:ea typeface="Helvetica Neue Bold Condensed"/>
              <a:cs typeface="Helvetica Neue Bold Condensed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404913" y="377280"/>
            <a:ext cx="21574174" cy="5256584"/>
            <a:chOff x="1407717" y="3731747"/>
            <a:chExt cx="21574174" cy="5256584"/>
          </a:xfrm>
        </p:grpSpPr>
        <p:sp>
          <p:nvSpPr>
            <p:cNvPr id="7" name="圓角矩形"/>
            <p:cNvSpPr/>
            <p:nvPr/>
          </p:nvSpPr>
          <p:spPr>
            <a:xfrm>
              <a:off x="1407717" y="8695124"/>
              <a:ext cx="21574174" cy="293207"/>
            </a:xfrm>
            <a:prstGeom prst="roundRect">
              <a:avLst>
                <a:gd name="adj" fmla="val 49225"/>
              </a:avLst>
            </a:prstGeom>
            <a:solidFill>
              <a:srgbClr val="000000">
                <a:alpha val="15075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A M A P L O G"/>
            <p:cNvSpPr txBox="1"/>
            <p:nvPr/>
          </p:nvSpPr>
          <p:spPr>
            <a:xfrm>
              <a:off x="2625198" y="3731747"/>
              <a:ext cx="19139212" cy="4708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0" b="1">
                  <a:solidFill>
                    <a:srgbClr val="EF9999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altLang="zh-TW" sz="15000" b="1" dirty="0" smtClean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What is </a:t>
              </a:r>
            </a:p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sz="15000" b="1" dirty="0" smtClean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Location-based service?</a:t>
              </a:r>
              <a:endParaRPr sz="15000" b="1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92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04196"/>
              </p:ext>
            </p:extLst>
          </p:nvPr>
        </p:nvGraphicFramePr>
        <p:xfrm>
          <a:off x="4287229" y="1854097"/>
          <a:ext cx="15233905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9930"/>
                <a:gridCol w="6122470"/>
                <a:gridCol w="4091505"/>
              </a:tblGrid>
              <a:tr h="501832"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lt"/>
                        </a:rPr>
                        <a:t>Traditional</a:t>
                      </a:r>
                      <a:r>
                        <a:rPr lang="en-US" altLang="zh-TW" sz="3200" b="1" baseline="0" dirty="0" smtClean="0">
                          <a:latin typeface="+mj-lt"/>
                        </a:rPr>
                        <a:t> Website 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lt"/>
                        </a:rPr>
                        <a:t>ANIMAP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lt"/>
                        </a:rPr>
                        <a:t>Posts Source</a:t>
                      </a:r>
                      <a:r>
                        <a:rPr lang="en-US" altLang="zh-TW" sz="3200" b="1" baseline="0" dirty="0" smtClean="0">
                          <a:latin typeface="+mj-lt"/>
                        </a:rPr>
                        <a:t> 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lt"/>
                        </a:rPr>
                        <a:t>Friends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lt"/>
                        </a:rPr>
                        <a:t>Area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lt"/>
                        </a:rPr>
                        <a:t>Location-based Service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lt"/>
                        </a:rPr>
                        <a:t>Weak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lt"/>
                        </a:rPr>
                        <a:t>Intense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lt"/>
                        </a:rPr>
                        <a:t>Example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lt"/>
                        </a:rPr>
                        <a:t>Facebook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344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 smtClean="0">
                          <a:latin typeface="+mj-lt"/>
                        </a:rPr>
                        <a:t>ANIMAP</a:t>
                      </a:r>
                      <a:endParaRPr lang="zh-TW" altLang="en-US" sz="3200" dirty="0" smtClean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適 地 性"/>
          <p:cNvSpPr txBox="1"/>
          <p:nvPr/>
        </p:nvSpPr>
        <p:spPr>
          <a:xfrm>
            <a:off x="2889842" y="97203"/>
            <a:ext cx="1763238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5000">
                <a:solidFill>
                  <a:srgbClr val="EF9999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 algn="ctr">
              <a:defRPr sz="8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9600" b="1" dirty="0" smtClean="0">
                <a:solidFill>
                  <a:srgbClr val="EF9999"/>
                </a:solidFill>
                <a:latin typeface="+mj-lt"/>
                <a:ea typeface="Helvetica Neue Black Condensed"/>
                <a:cs typeface="Helvetica Neue Black Condensed"/>
                <a:sym typeface="Helvetica Neue Black Condensed"/>
              </a:rPr>
              <a:t>Traditional Website  V.S.  ANIMAP</a:t>
            </a:r>
            <a:endParaRPr sz="9600" b="1" dirty="0">
              <a:solidFill>
                <a:srgbClr val="EF9999"/>
              </a:solidFill>
              <a:latin typeface="+mj-lt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325268" y="4170577"/>
            <a:ext cx="9498580" cy="9312159"/>
            <a:chOff x="4058801" y="1424887"/>
            <a:chExt cx="10665546" cy="9694217"/>
          </a:xfrm>
        </p:grpSpPr>
        <p:pic>
          <p:nvPicPr>
            <p:cNvPr id="7" name="Picture 4" descr="Picture 4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24368" b="19082"/>
            <a:stretch/>
          </p:blipFill>
          <p:spPr>
            <a:xfrm>
              <a:off x="4058801" y="1424887"/>
              <a:ext cx="10665546" cy="9694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矩形 14"/>
            <p:cNvSpPr/>
            <p:nvPr/>
          </p:nvSpPr>
          <p:spPr>
            <a:xfrm>
              <a:off x="4732042" y="2301884"/>
              <a:ext cx="2430353" cy="2573540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矩形 15"/>
            <p:cNvSpPr/>
            <p:nvPr/>
          </p:nvSpPr>
          <p:spPr>
            <a:xfrm>
              <a:off x="7450741" y="4344376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矩形 16"/>
            <p:cNvSpPr/>
            <p:nvPr/>
          </p:nvSpPr>
          <p:spPr>
            <a:xfrm>
              <a:off x="7409548" y="5978370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矩形 17"/>
            <p:cNvSpPr/>
            <p:nvPr/>
          </p:nvSpPr>
          <p:spPr>
            <a:xfrm>
              <a:off x="7409548" y="7489814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矩形 18"/>
            <p:cNvSpPr/>
            <p:nvPr/>
          </p:nvSpPr>
          <p:spPr>
            <a:xfrm>
              <a:off x="7450741" y="9629212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" name="群組 20"/>
          <p:cNvGrpSpPr/>
          <p:nvPr/>
        </p:nvGrpSpPr>
        <p:grpSpPr>
          <a:xfrm>
            <a:off x="13115698" y="4170577"/>
            <a:ext cx="6405435" cy="9511166"/>
            <a:chOff x="0" y="0"/>
            <a:chExt cx="6846734" cy="11769598"/>
          </a:xfrm>
        </p:grpSpPr>
        <p:pic>
          <p:nvPicPr>
            <p:cNvPr id="16" name="影像" descr="影像"/>
            <p:cNvPicPr>
              <a:picLocks/>
            </p:cNvPicPr>
            <p:nvPr/>
          </p:nvPicPr>
          <p:blipFill>
            <a:blip r:embed="rId4">
              <a:extLst/>
            </a:blip>
            <a:srcRect l="3153" t="16964" r="49999" b="17140"/>
            <a:stretch>
              <a:fillRect/>
            </a:stretch>
          </p:blipFill>
          <p:spPr>
            <a:xfrm>
              <a:off x="0" y="-1"/>
              <a:ext cx="6846735" cy="1176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92100" dist="139700" dir="2700000" rotWithShape="0">
                <a:srgbClr val="333333">
                  <a:alpha val="64999"/>
                </a:srgbClr>
              </a:outerShdw>
            </a:effectLst>
          </p:spPr>
        </p:pic>
        <p:pic>
          <p:nvPicPr>
            <p:cNvPr id="17" name="圖片 25" descr="圖片 2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7665" y="4956391"/>
              <a:ext cx="968148" cy="9703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92100" dist="139700" dir="2700000" rotWithShape="0">
                <a:srgbClr val="333333">
                  <a:alpha val="64999"/>
                </a:srgbClr>
              </a:outerShdw>
            </a:effectLst>
          </p:spPr>
        </p:pic>
      </p:grpSp>
      <p:grpSp>
        <p:nvGrpSpPr>
          <p:cNvPr id="18" name="群組 30"/>
          <p:cNvGrpSpPr/>
          <p:nvPr/>
        </p:nvGrpSpPr>
        <p:grpSpPr>
          <a:xfrm>
            <a:off x="17520593" y="7412800"/>
            <a:ext cx="6405436" cy="646330"/>
            <a:chOff x="6135040" y="1087100"/>
            <a:chExt cx="6405434" cy="646329"/>
          </a:xfrm>
        </p:grpSpPr>
        <p:sp>
          <p:nvSpPr>
            <p:cNvPr id="19" name="直線單箭頭接點 22"/>
            <p:cNvSpPr/>
            <p:nvPr/>
          </p:nvSpPr>
          <p:spPr>
            <a:xfrm flipH="1" flipV="1">
              <a:off x="6135040" y="1159425"/>
              <a:ext cx="3141457" cy="250840"/>
            </a:xfrm>
            <a:prstGeom prst="line">
              <a:avLst/>
            </a:prstGeom>
            <a:noFill/>
            <a:ln w="762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0" name="文字方塊 29"/>
            <p:cNvSpPr txBox="1"/>
            <p:nvPr/>
          </p:nvSpPr>
          <p:spPr>
            <a:xfrm>
              <a:off x="9561134" y="1087100"/>
              <a:ext cx="297934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lang="en-US" sz="3600" dirty="0" smtClean="0"/>
                <a:t>Your location</a:t>
              </a:r>
              <a:endParaRPr sz="3600" dirty="0"/>
            </a:p>
          </p:txBody>
        </p:sp>
      </p:grpSp>
      <p:grpSp>
        <p:nvGrpSpPr>
          <p:cNvPr id="21" name="群組 50"/>
          <p:cNvGrpSpPr/>
          <p:nvPr/>
        </p:nvGrpSpPr>
        <p:grpSpPr>
          <a:xfrm>
            <a:off x="15144328" y="8870498"/>
            <a:ext cx="9239672" cy="2662639"/>
            <a:chOff x="2461529" y="1793157"/>
            <a:chExt cx="14018264" cy="2662637"/>
          </a:xfrm>
        </p:grpSpPr>
        <p:sp>
          <p:nvSpPr>
            <p:cNvPr id="22" name="文字方塊 34"/>
            <p:cNvSpPr txBox="1"/>
            <p:nvPr/>
          </p:nvSpPr>
          <p:spPr>
            <a:xfrm>
              <a:off x="9279865" y="3809465"/>
              <a:ext cx="719992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FF0000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lang="en-US" sz="3600" dirty="0" smtClean="0"/>
                <a:t>The posts nearby you</a:t>
              </a:r>
              <a:endParaRPr sz="3600" dirty="0"/>
            </a:p>
          </p:txBody>
        </p:sp>
        <p:sp>
          <p:nvSpPr>
            <p:cNvPr id="23" name="直線單箭頭接點 24"/>
            <p:cNvSpPr/>
            <p:nvPr/>
          </p:nvSpPr>
          <p:spPr>
            <a:xfrm flipH="1" flipV="1">
              <a:off x="2461529" y="2034117"/>
              <a:ext cx="6747203" cy="2141461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4" name="直線單箭頭接點 27"/>
            <p:cNvSpPr/>
            <p:nvPr/>
          </p:nvSpPr>
          <p:spPr>
            <a:xfrm flipH="1" flipV="1">
              <a:off x="3297939" y="1793157"/>
              <a:ext cx="5910791" cy="229652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5" name="直線單箭頭接點 31"/>
            <p:cNvSpPr/>
            <p:nvPr/>
          </p:nvSpPr>
          <p:spPr>
            <a:xfrm flipH="1" flipV="1">
              <a:off x="5520506" y="2291299"/>
              <a:ext cx="3795015" cy="1798382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</p:grpSp>
    </p:spTree>
    <p:extLst>
      <p:ext uri="{BB962C8B-B14F-4D97-AF65-F5344CB8AC3E}">
        <p14:creationId xmlns:p14="http://schemas.microsoft.com/office/powerpoint/2010/main" val="3182061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7543" y="5998216"/>
            <a:ext cx="5146861" cy="3860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群組 1"/>
          <p:cNvGrpSpPr/>
          <p:nvPr/>
        </p:nvGrpSpPr>
        <p:grpSpPr>
          <a:xfrm>
            <a:off x="16777301" y="442825"/>
            <a:ext cx="6043666" cy="9543988"/>
            <a:chOff x="10828854" y="171450"/>
            <a:chExt cx="6043666" cy="9543988"/>
          </a:xfrm>
        </p:grpSpPr>
        <p:pic>
          <p:nvPicPr>
            <p:cNvPr id="210" name="影像" descr="影像"/>
            <p:cNvPicPr>
              <a:picLocks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10828854" y="171450"/>
              <a:ext cx="6043666" cy="954398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34" name="群組 28"/>
            <p:cNvGrpSpPr/>
            <p:nvPr/>
          </p:nvGrpSpPr>
          <p:grpSpPr>
            <a:xfrm>
              <a:off x="11069088" y="4438293"/>
              <a:ext cx="5308601" cy="937253"/>
              <a:chOff x="0" y="0"/>
              <a:chExt cx="5308600" cy="937252"/>
            </a:xfrm>
          </p:grpSpPr>
          <p:pic>
            <p:nvPicPr>
              <p:cNvPr id="23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" name="文字方塊 30"/>
              <p:cNvSpPr txBox="1"/>
              <p:nvPr/>
            </p:nvSpPr>
            <p:spPr>
              <a:xfrm>
                <a:off x="46363" y="284913"/>
                <a:ext cx="2976382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sz="3100" dirty="0" smtClean="0"/>
                  <a:t>So dangerous!</a:t>
                </a:r>
                <a:endParaRPr sz="2700" dirty="0"/>
              </a:p>
            </p:txBody>
          </p:sp>
        </p:grpSp>
        <p:grpSp>
          <p:nvGrpSpPr>
            <p:cNvPr id="237" name="群組 31"/>
            <p:cNvGrpSpPr/>
            <p:nvPr/>
          </p:nvGrpSpPr>
          <p:grpSpPr>
            <a:xfrm>
              <a:off x="11069088" y="5724229"/>
              <a:ext cx="5308601" cy="937253"/>
              <a:chOff x="0" y="0"/>
              <a:chExt cx="5308600" cy="937252"/>
            </a:xfrm>
          </p:grpSpPr>
          <p:pic>
            <p:nvPicPr>
              <p:cNvPr id="235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文字方塊 33"/>
              <p:cNvSpPr txBox="1"/>
              <p:nvPr/>
            </p:nvSpPr>
            <p:spPr>
              <a:xfrm>
                <a:off x="46363" y="284913"/>
                <a:ext cx="2976382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/>
                  <a:t>It’s gas explosion</a:t>
                </a:r>
                <a:r>
                  <a:rPr lang="en-US" altLang="zh-TW" sz="2700" dirty="0"/>
                  <a:t>!</a:t>
                </a:r>
                <a:endParaRPr sz="2700" dirty="0"/>
              </a:p>
            </p:txBody>
          </p:sp>
        </p:grpSp>
        <p:grpSp>
          <p:nvGrpSpPr>
            <p:cNvPr id="240" name="群組 34"/>
            <p:cNvGrpSpPr/>
            <p:nvPr/>
          </p:nvGrpSpPr>
          <p:grpSpPr>
            <a:xfrm>
              <a:off x="11069088" y="7010165"/>
              <a:ext cx="5308601" cy="937254"/>
              <a:chOff x="0" y="0"/>
              <a:chExt cx="5308600" cy="937253"/>
            </a:xfrm>
          </p:grpSpPr>
          <p:pic>
            <p:nvPicPr>
              <p:cNvPr id="238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9" name="文字方塊 36"/>
              <p:cNvSpPr txBox="1"/>
              <p:nvPr/>
            </p:nvSpPr>
            <p:spPr>
              <a:xfrm>
                <a:off x="46363" y="284913"/>
                <a:ext cx="4648804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/>
                  <a:t>Gas explosion</a:t>
                </a:r>
                <a:r>
                  <a:rPr lang="en-US" altLang="zh-TW" sz="2700" dirty="0" smtClean="0"/>
                  <a:t>!!!!!!!Run!!!!</a:t>
                </a:r>
                <a:endParaRPr lang="en-US" altLang="zh-TW" sz="2700" dirty="0"/>
              </a:p>
            </p:txBody>
          </p:sp>
        </p:grpSp>
        <p:grpSp>
          <p:nvGrpSpPr>
            <p:cNvPr id="40" name="群組 13"/>
            <p:cNvGrpSpPr/>
            <p:nvPr/>
          </p:nvGrpSpPr>
          <p:grpSpPr>
            <a:xfrm>
              <a:off x="11145845" y="2032177"/>
              <a:ext cx="5308601" cy="896123"/>
              <a:chOff x="0" y="0"/>
              <a:chExt cx="5308600" cy="896121"/>
            </a:xfrm>
          </p:grpSpPr>
          <p:pic>
            <p:nvPicPr>
              <p:cNvPr id="41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846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" name="文字方塊 15"/>
              <p:cNvSpPr txBox="1"/>
              <p:nvPr/>
            </p:nvSpPr>
            <p:spPr>
              <a:xfrm>
                <a:off x="46363" y="257197"/>
                <a:ext cx="4776821" cy="63892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sz="3100" dirty="0" smtClean="0"/>
                  <a:t>It’s gas explosion</a:t>
                </a:r>
                <a:r>
                  <a:rPr sz="2700" dirty="0" smtClean="0"/>
                  <a:t>!!!!!!!</a:t>
                </a:r>
                <a:endParaRPr sz="2700" dirty="0"/>
              </a:p>
            </p:txBody>
          </p:sp>
        </p:grpSp>
        <p:grpSp>
          <p:nvGrpSpPr>
            <p:cNvPr id="43" name="群組 25"/>
            <p:cNvGrpSpPr/>
            <p:nvPr/>
          </p:nvGrpSpPr>
          <p:grpSpPr>
            <a:xfrm>
              <a:off x="11145846" y="3150734"/>
              <a:ext cx="5308601" cy="937254"/>
              <a:chOff x="0" y="0"/>
              <a:chExt cx="5308600" cy="937253"/>
            </a:xfrm>
          </p:grpSpPr>
          <p:pic>
            <p:nvPicPr>
              <p:cNvPr id="4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" name="文字方塊 27"/>
              <p:cNvSpPr txBox="1"/>
              <p:nvPr/>
            </p:nvSpPr>
            <p:spPr>
              <a:xfrm>
                <a:off x="46363" y="284913"/>
                <a:ext cx="3679540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 smtClean="0"/>
                  <a:t>Gas </a:t>
                </a:r>
                <a:r>
                  <a:rPr lang="en-US" altLang="zh-TW" sz="3100" dirty="0"/>
                  <a:t>explosion</a:t>
                </a:r>
                <a:r>
                  <a:rPr lang="en-US" altLang="zh-TW" sz="2700" dirty="0"/>
                  <a:t>!!!!!!!</a:t>
                </a:r>
              </a:p>
            </p:txBody>
          </p:sp>
        </p:grpSp>
        <p:grpSp>
          <p:nvGrpSpPr>
            <p:cNvPr id="46" name="群組 37"/>
            <p:cNvGrpSpPr/>
            <p:nvPr/>
          </p:nvGrpSpPr>
          <p:grpSpPr>
            <a:xfrm>
              <a:off x="11208542" y="850353"/>
              <a:ext cx="5308601" cy="959389"/>
              <a:chOff x="0" y="0"/>
              <a:chExt cx="5308600" cy="959387"/>
            </a:xfrm>
          </p:grpSpPr>
          <p:pic>
            <p:nvPicPr>
              <p:cNvPr id="47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59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" name="文字方塊 39"/>
              <p:cNvSpPr txBox="1"/>
              <p:nvPr/>
            </p:nvSpPr>
            <p:spPr>
              <a:xfrm>
                <a:off x="46363" y="291642"/>
                <a:ext cx="2976382" cy="650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dirty="0" smtClean="0"/>
                  <a:t>Run</a:t>
                </a:r>
                <a:r>
                  <a:rPr sz="2700" dirty="0" smtClean="0"/>
                  <a:t>!!!!!!!</a:t>
                </a:r>
                <a:endParaRPr sz="2700" dirty="0"/>
              </a:p>
            </p:txBody>
          </p:sp>
        </p:grpSp>
      </p:grpSp>
      <p:pic>
        <p:nvPicPr>
          <p:cNvPr id="207" name="圖片 3" descr="圖片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40103" y="6401770"/>
            <a:ext cx="4116739" cy="400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圖片 6" descr="圖片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01331" y="6408173"/>
            <a:ext cx="4600279" cy="345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圖片 4" descr="圖片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83135" y="6212306"/>
            <a:ext cx="5437523" cy="4078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" name="群組 39"/>
          <p:cNvGrpSpPr/>
          <p:nvPr/>
        </p:nvGrpSpPr>
        <p:grpSpPr>
          <a:xfrm>
            <a:off x="11201695" y="8526865"/>
            <a:ext cx="5350289" cy="4609046"/>
            <a:chOff x="0" y="0"/>
            <a:chExt cx="5350288" cy="4609045"/>
          </a:xfrm>
        </p:grpSpPr>
        <p:grpSp>
          <p:nvGrpSpPr>
            <p:cNvPr id="214" name="群組 7"/>
            <p:cNvGrpSpPr/>
            <p:nvPr/>
          </p:nvGrpSpPr>
          <p:grpSpPr>
            <a:xfrm>
              <a:off x="0" y="0"/>
              <a:ext cx="5350289" cy="4609046"/>
              <a:chOff x="0" y="0"/>
              <a:chExt cx="5350288" cy="4609045"/>
            </a:xfrm>
          </p:grpSpPr>
          <p:pic>
            <p:nvPicPr>
              <p:cNvPr id="212" name="Picture 4" descr="Picture 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350289" cy="46090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" name="Picture 5" descr="Picture 5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3786392" y="710110"/>
                <a:ext cx="1563896" cy="1347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" name="群組 38"/>
            <p:cNvGrpSpPr/>
            <p:nvPr/>
          </p:nvGrpSpPr>
          <p:grpSpPr>
            <a:xfrm>
              <a:off x="1792337" y="409501"/>
              <a:ext cx="2070438" cy="639379"/>
              <a:chOff x="0" y="0"/>
              <a:chExt cx="2070437" cy="639377"/>
            </a:xfrm>
          </p:grpSpPr>
          <p:sp>
            <p:nvSpPr>
              <p:cNvPr id="215" name="橢圓 40"/>
              <p:cNvSpPr/>
              <p:nvPr/>
            </p:nvSpPr>
            <p:spPr>
              <a:xfrm>
                <a:off x="0" y="82835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6" name="橢圓 41"/>
              <p:cNvSpPr/>
              <p:nvPr/>
            </p:nvSpPr>
            <p:spPr>
              <a:xfrm>
                <a:off x="1374205" y="0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7" name="橢圓 42"/>
              <p:cNvSpPr/>
              <p:nvPr/>
            </p:nvSpPr>
            <p:spPr>
              <a:xfrm>
                <a:off x="154135" y="217075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8" name="橢圓 43"/>
              <p:cNvSpPr/>
              <p:nvPr/>
            </p:nvSpPr>
            <p:spPr>
              <a:xfrm>
                <a:off x="1514760" y="83793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23" name="群組 9"/>
          <p:cNvGrpSpPr/>
          <p:nvPr/>
        </p:nvGrpSpPr>
        <p:grpSpPr>
          <a:xfrm rot="20451740">
            <a:off x="9697292" y="6820517"/>
            <a:ext cx="3884596" cy="3334302"/>
            <a:chOff x="0" y="0"/>
            <a:chExt cx="3884594" cy="3334300"/>
          </a:xfrm>
        </p:grpSpPr>
        <p:pic>
          <p:nvPicPr>
            <p:cNvPr id="221" name="question.png" descr="question.png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9614772">
              <a:off x="372669" y="1017797"/>
              <a:ext cx="1945174" cy="1943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question.png" descr="question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/>
            <a:stretch>
              <a:fillRect/>
            </a:stretch>
          </p:blipFill>
          <p:spPr>
            <a:xfrm rot="642147">
              <a:off x="1805180" y="166458"/>
              <a:ext cx="1945174" cy="162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4" name="文字方塊 49"/>
          <p:cNvSpPr txBox="1"/>
          <p:nvPr/>
        </p:nvSpPr>
        <p:spPr>
          <a:xfrm>
            <a:off x="661078" y="668063"/>
            <a:ext cx="12058915" cy="1160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17239" tIns="117239" rIns="117239" bIns="117239">
            <a:spAutoFit/>
          </a:bodyPr>
          <a:lstStyle>
            <a:lvl1pPr>
              <a:defRPr sz="6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6000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rPr>
              <a:t>When we use the traditional website</a:t>
            </a:r>
            <a:endParaRPr sz="6000" dirty="0">
              <a:solidFill>
                <a:srgbClr val="EF9999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橢圓形圖說文字 3"/>
          <p:cNvSpPr/>
          <p:nvPr/>
        </p:nvSpPr>
        <p:spPr>
          <a:xfrm>
            <a:off x="4672899" y="3180013"/>
            <a:ext cx="10183397" cy="3245939"/>
          </a:xfrm>
          <a:prstGeom prst="wedgeEllipseCallout">
            <a:avLst>
              <a:gd name="adj1" fmla="val 15339"/>
              <a:gd name="adj2" fmla="val 102429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800" dirty="0" smtClean="0"/>
              <a:t>Where is the gas explosion?</a:t>
            </a:r>
          </a:p>
          <a:p>
            <a:r>
              <a:rPr lang="en-US" altLang="zh-TW" sz="4800" dirty="0" smtClean="0"/>
              <a:t>It’s terrified!</a:t>
            </a:r>
          </a:p>
          <a:p>
            <a:r>
              <a:rPr lang="en-US" altLang="zh-TW" sz="4800" dirty="0" smtClean="0"/>
              <a:t>But…it’s not my business.</a:t>
            </a:r>
            <a:endParaRPr kumimoji="0" lang="zh-TW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4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315009">
            <a:off x="2791522" y="-568689"/>
            <a:ext cx="18279595" cy="137103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3615482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0103" y="6401770"/>
            <a:ext cx="4116739" cy="400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135" y="6212306"/>
            <a:ext cx="5437523" cy="4078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圖片 5" descr="圖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17543" y="5998216"/>
            <a:ext cx="5146861" cy="386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圖片 6" descr="圖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01331" y="6408173"/>
            <a:ext cx="4600279" cy="345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626019">
            <a:off x="4113966" y="7092364"/>
            <a:ext cx="2775862" cy="2082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群組 39"/>
          <p:cNvGrpSpPr/>
          <p:nvPr/>
        </p:nvGrpSpPr>
        <p:grpSpPr>
          <a:xfrm>
            <a:off x="5064002" y="8443155"/>
            <a:ext cx="5350289" cy="4609046"/>
            <a:chOff x="0" y="0"/>
            <a:chExt cx="5350288" cy="4609045"/>
          </a:xfrm>
        </p:grpSpPr>
        <p:grpSp>
          <p:nvGrpSpPr>
            <p:cNvPr id="253" name="群組 7"/>
            <p:cNvGrpSpPr/>
            <p:nvPr/>
          </p:nvGrpSpPr>
          <p:grpSpPr>
            <a:xfrm>
              <a:off x="0" y="0"/>
              <a:ext cx="5350289" cy="4609046"/>
              <a:chOff x="0" y="0"/>
              <a:chExt cx="5350288" cy="4609045"/>
            </a:xfrm>
          </p:grpSpPr>
          <p:pic>
            <p:nvPicPr>
              <p:cNvPr id="251" name="Picture 4" descr="Picture 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350289" cy="46090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" name="Picture 5" descr="Picture 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786392" y="710110"/>
                <a:ext cx="1563896" cy="1347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8" name="群組 38"/>
            <p:cNvGrpSpPr/>
            <p:nvPr/>
          </p:nvGrpSpPr>
          <p:grpSpPr>
            <a:xfrm>
              <a:off x="1843137" y="409501"/>
              <a:ext cx="2070438" cy="639379"/>
              <a:chOff x="0" y="0"/>
              <a:chExt cx="2070437" cy="639377"/>
            </a:xfrm>
          </p:grpSpPr>
          <p:sp>
            <p:nvSpPr>
              <p:cNvPr id="254" name="橢圓 40"/>
              <p:cNvSpPr/>
              <p:nvPr/>
            </p:nvSpPr>
            <p:spPr>
              <a:xfrm>
                <a:off x="0" y="82835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橢圓 41"/>
              <p:cNvSpPr/>
              <p:nvPr/>
            </p:nvSpPr>
            <p:spPr>
              <a:xfrm>
                <a:off x="1374205" y="0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橢圓 42"/>
              <p:cNvSpPr/>
              <p:nvPr/>
            </p:nvSpPr>
            <p:spPr>
              <a:xfrm>
                <a:off x="154135" y="217075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橢圓 43"/>
              <p:cNvSpPr/>
              <p:nvPr/>
            </p:nvSpPr>
            <p:spPr>
              <a:xfrm>
                <a:off x="1514760" y="83793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0" name="文字方塊 44"/>
          <p:cNvSpPr txBox="1"/>
          <p:nvPr/>
        </p:nvSpPr>
        <p:spPr>
          <a:xfrm>
            <a:off x="1317220" y="1313166"/>
            <a:ext cx="7164946" cy="1160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17239" tIns="117239" rIns="117239" bIns="117239">
            <a:spAutoFit/>
          </a:bodyPr>
          <a:lstStyle/>
          <a:p>
            <a:pPr>
              <a:defRPr sz="82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6000" dirty="0">
                <a:solidFill>
                  <a:srgbClr val="EF9999"/>
                </a:solidFill>
                <a:latin typeface="+mj-ea"/>
                <a:cs typeface="Trebuchet MS"/>
                <a:sym typeface="Helvetica Neue"/>
              </a:rPr>
              <a:t>If we </a:t>
            </a:r>
            <a:r>
              <a:rPr lang="en-US" sz="6000" dirty="0" smtClean="0">
                <a:solidFill>
                  <a:srgbClr val="EF9999"/>
                </a:solidFill>
                <a:latin typeface="+mj-ea"/>
                <a:cs typeface="Trebuchet MS"/>
                <a:sym typeface="Helvetica Neue"/>
              </a:rPr>
              <a:t>have</a:t>
            </a:r>
            <a:r>
              <a:rPr lang="en-US" sz="6000" dirty="0">
                <a:solidFill>
                  <a:srgbClr val="EF9999"/>
                </a:solidFill>
                <a:latin typeface="+mj-ea"/>
                <a:cs typeface="Trebuchet MS"/>
                <a:sym typeface="Helvetica Neue"/>
              </a:rPr>
              <a:t> </a:t>
            </a:r>
            <a:r>
              <a:rPr lang="en-US" sz="6000" dirty="0" smtClean="0">
                <a:solidFill>
                  <a:srgbClr val="EF9999"/>
                </a:solidFill>
                <a:latin typeface="+mj-ea"/>
                <a:cs typeface="Trebuchet MS"/>
                <a:sym typeface="Helvetica Neue"/>
              </a:rPr>
              <a:t> ANIMAP…</a:t>
            </a:r>
            <a:endParaRPr sz="6000" dirty="0">
              <a:solidFill>
                <a:srgbClr val="EF9999"/>
              </a:solidFill>
              <a:latin typeface="+mj-ea"/>
              <a:cs typeface="Trebuchet MS"/>
              <a:sym typeface="Helvetica Neue"/>
            </a:endParaRPr>
          </a:p>
        </p:txBody>
      </p:sp>
      <p:grpSp>
        <p:nvGrpSpPr>
          <p:cNvPr id="272" name="群組"/>
          <p:cNvGrpSpPr/>
          <p:nvPr/>
        </p:nvGrpSpPr>
        <p:grpSpPr>
          <a:xfrm>
            <a:off x="10332446" y="1049516"/>
            <a:ext cx="6043665" cy="9543989"/>
            <a:chOff x="0" y="0"/>
            <a:chExt cx="6043664" cy="9543987"/>
          </a:xfrm>
        </p:grpSpPr>
        <p:pic>
          <p:nvPicPr>
            <p:cNvPr id="261" name="影像" descr="影像"/>
            <p:cNvPicPr>
              <a:picLocks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0" y="0"/>
              <a:ext cx="6043665" cy="9543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影像" descr="影像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153" t="16964" r="50001" b="17139"/>
            <a:stretch>
              <a:fillRect/>
            </a:stretch>
          </p:blipFill>
          <p:spPr>
            <a:xfrm>
              <a:off x="444698" y="267467"/>
              <a:ext cx="5154217" cy="785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1" y="0"/>
                  </a:moveTo>
                  <a:cubicBezTo>
                    <a:pt x="1613" y="0"/>
                    <a:pt x="0" y="1058"/>
                    <a:pt x="0" y="2362"/>
                  </a:cubicBezTo>
                  <a:lnTo>
                    <a:pt x="0" y="19238"/>
                  </a:lnTo>
                  <a:cubicBezTo>
                    <a:pt x="0" y="20542"/>
                    <a:pt x="1613" y="21600"/>
                    <a:pt x="3601" y="21600"/>
                  </a:cubicBezTo>
                  <a:lnTo>
                    <a:pt x="18001" y="21600"/>
                  </a:lnTo>
                  <a:cubicBezTo>
                    <a:pt x="19989" y="21600"/>
                    <a:pt x="21600" y="20542"/>
                    <a:pt x="21600" y="19238"/>
                  </a:cubicBezTo>
                  <a:lnTo>
                    <a:pt x="21600" y="2362"/>
                  </a:lnTo>
                  <a:cubicBezTo>
                    <a:pt x="21600" y="1058"/>
                    <a:pt x="19989" y="0"/>
                    <a:pt x="18001" y="0"/>
                  </a:cubicBezTo>
                  <a:lnTo>
                    <a:pt x="360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63" name="圖片 27" descr="圖片 2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20719" y="3576982"/>
              <a:ext cx="728840" cy="6479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017689" y="1833731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585232" y="1006417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955347" y="237801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694090" y="3836703"/>
              <a:ext cx="1449093" cy="1086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4326947" y="405441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191862" y="342304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321005" y="4228588"/>
              <a:ext cx="1449093" cy="1086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235405" y="4620474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橢圓形圖說文字 29"/>
          <p:cNvSpPr/>
          <p:nvPr/>
        </p:nvSpPr>
        <p:spPr>
          <a:xfrm>
            <a:off x="923390" y="4833564"/>
            <a:ext cx="9709413" cy="1861004"/>
          </a:xfrm>
          <a:prstGeom prst="wedgeEllipseCallout">
            <a:avLst>
              <a:gd name="adj1" fmla="val 13832"/>
              <a:gd name="adj2" fmla="val 13780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000" dirty="0" smtClean="0"/>
              <a:t>There is a gas explosion nearby .</a:t>
            </a:r>
          </a:p>
          <a:p>
            <a:r>
              <a:rPr kumimoji="0" lang="en-US" altLang="zh-TW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Run!!!!!!!!!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85322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87505 0.000000" pathEditMode="relative">
                                      <p:cBhvr>
                                        <p:cTn id="23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5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 advAuto="0"/>
      <p:bldP spid="250" grpId="1" animBg="1" advAuto="0"/>
      <p:bldP spid="272" grpId="0" animBg="1" advAuto="0"/>
      <p:bldP spid="272" grpId="1" animBg="1" advAuto="0"/>
      <p:bldP spid="30" grpId="0" animBg="1"/>
      <p:bldP spid="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4"/>
          <p:cNvGrpSpPr/>
          <p:nvPr/>
        </p:nvGrpSpPr>
        <p:grpSpPr>
          <a:xfrm>
            <a:off x="8941585" y="7337029"/>
            <a:ext cx="5350290" cy="4609046"/>
            <a:chOff x="0" y="0"/>
            <a:chExt cx="5350288" cy="4609045"/>
          </a:xfrm>
        </p:grpSpPr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50289" cy="4609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86392" y="710110"/>
              <a:ext cx="1563896" cy="1347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橢圓形圖說文字 9"/>
          <p:cNvSpPr/>
          <p:nvPr/>
        </p:nvSpPr>
        <p:spPr>
          <a:xfrm>
            <a:off x="3193008" y="2113066"/>
            <a:ext cx="13485648" cy="3245939"/>
          </a:xfrm>
          <a:prstGeom prst="wedgeEllipseCallout">
            <a:avLst>
              <a:gd name="adj1" fmla="val 16831"/>
              <a:gd name="adj2" fmla="val 1018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800" dirty="0" smtClean="0"/>
              <a:t>Because of ANIMAP,</a:t>
            </a:r>
          </a:p>
          <a:p>
            <a:r>
              <a:rPr kumimoji="0" lang="en-US" altLang="zh-TW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</a:t>
            </a:r>
            <a:r>
              <a:rPr kumimoji="0" lang="en-US" altLang="zh-TW" sz="4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can get the news immediately.</a:t>
            </a:r>
          </a:p>
          <a:p>
            <a:r>
              <a:rPr kumimoji="0" lang="en-US" altLang="zh-TW" sz="4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 can prevent from the disaster.</a:t>
            </a:r>
            <a:endParaRPr kumimoji="0" lang="zh-TW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699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/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  <a:endParaRPr lang="pt-BR" altLang="zh-TW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  <a:endParaRPr lang="pt-BR" altLang="zh-TW" sz="5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657</Words>
  <Application>Microsoft Office PowerPoint</Application>
  <PresentationFormat>自訂</PresentationFormat>
  <Paragraphs>142</Paragraphs>
  <Slides>28</Slides>
  <Notes>19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Ayuthaya</vt:lpstr>
      <vt:lpstr>Helvetica Neue</vt:lpstr>
      <vt:lpstr>Helvetica Neue Black Condensed</vt:lpstr>
      <vt:lpstr>Helvetica Neue Bold Condensed</vt:lpstr>
      <vt:lpstr>Helvetica Neue Medium</vt:lpstr>
      <vt:lpstr>微軟正黑體</vt:lpstr>
      <vt:lpstr>Arial</vt:lpstr>
      <vt:lpstr>Calibri</vt:lpstr>
      <vt:lpstr>Helvetica</vt:lpstr>
      <vt:lpstr>Trebuchet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Ting</dc:creator>
  <cp:lastModifiedBy>楷</cp:lastModifiedBy>
  <cp:revision>59</cp:revision>
  <dcterms:modified xsi:type="dcterms:W3CDTF">2018-08-24T15:36:34Z</dcterms:modified>
</cp:coreProperties>
</file>